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media/image6.svg" ContentType="image/svg+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7"/>
  </p:notesMasterIdLst>
  <p:sldIdLst>
    <p:sldId id="256" r:id="rId3"/>
    <p:sldId id="257" r:id="rId4"/>
    <p:sldId id="278" r:id="rId5"/>
    <p:sldId id="279" r:id="rId6"/>
    <p:sldId id="281" r:id="rId7"/>
    <p:sldId id="280" r:id="rId8"/>
    <p:sldId id="283" r:id="rId9"/>
    <p:sldId id="327" r:id="rId10"/>
    <p:sldId id="330" r:id="rId11"/>
    <p:sldId id="328" r:id="rId12"/>
    <p:sldId id="329" r:id="rId13"/>
    <p:sldId id="282" r:id="rId14"/>
    <p:sldId id="284" r:id="rId15"/>
    <p:sldId id="293" r:id="rId16"/>
  </p:sldIdLst>
  <p:sldSz cx="12192000" cy="6858000"/>
  <p:notesSz cx="6858000" cy="9144000"/>
  <p:custDataLst>
    <p:tags r:id="rId21"/>
  </p:custDataLst>
  <p:defaultTextStyle>
    <a:defPPr>
      <a:defRPr lang="zh-CN"/>
    </a:defPPr>
    <a:lvl1pPr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228"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1A89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howGuides="1">
      <p:cViewPr varScale="1">
        <p:scale>
          <a:sx n="108" d="100"/>
          <a:sy n="108" d="100"/>
        </p:scale>
        <p:origin x="-636" y="-78"/>
      </p:cViewPr>
      <p:guideLst>
        <p:guide orient="horz" pos="2228"/>
        <p:guide pos="3840"/>
      </p:guideLst>
    </p:cSldViewPr>
  </p:slideViewPr>
  <p:notesTextViewPr>
    <p:cViewPr>
      <p:scale>
        <a:sx n="1" d="1"/>
        <a:sy n="1" d="1"/>
      </p:scale>
      <p:origin x="0" y="0"/>
    </p:cViewPr>
  </p:notesTextViewPr>
  <p:gridSpacing cx="72006" cy="72006"/>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1" Type="http://schemas.openxmlformats.org/officeDocument/2006/relationships/tags" Target="tags/tag29.xml"/><Relationship Id="rId20" Type="http://schemas.openxmlformats.org/officeDocument/2006/relationships/tableStyles" Target="tableStyles.xml"/><Relationship Id="rId2" Type="http://schemas.openxmlformats.org/officeDocument/2006/relationships/theme" Target="theme/theme1.xml"/><Relationship Id="rId19" Type="http://schemas.openxmlformats.org/officeDocument/2006/relationships/viewProps" Target="viewProps.xml"/><Relationship Id="rId18" Type="http://schemas.openxmlformats.org/officeDocument/2006/relationships/presProps" Target="presProps.xml"/><Relationship Id="rId17" Type="http://schemas.openxmlformats.org/officeDocument/2006/relationships/notesMaster" Target="notesMasters/notesMaster1.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2.png>
</file>

<file path=ppt/media/image3.png>
</file>

<file path=ppt/media/image4.png>
</file>

<file path=ppt/media/image5.png>
</file>

<file path=ppt/media/image6.sv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2050" name="页眉占位符 1"/>
          <p:cNvSpPr>
            <a:spLocks noGrp="1" noChangeArrowheads="1"/>
          </p:cNvSpPr>
          <p:nvPr>
            <p:ph type="hdr" sz="quarter" idx="4294967295"/>
          </p:nvPr>
        </p:nvSpPr>
        <p:spPr bwMode="auto">
          <a:xfrm>
            <a:off x="0" y="0"/>
            <a:ext cx="2971800" cy="458788"/>
          </a:xfrm>
          <a:prstGeom prst="rect">
            <a:avLst/>
          </a:prstGeom>
          <a:noFill/>
          <a:ln>
            <a:noFill/>
          </a:ln>
        </p:spPr>
        <p:txBody>
          <a:bodyPr vert="horz" wrap="square" lIns="91440" tIns="45720" rIns="91440" bIns="45720" numCol="1" anchor="t" anchorCtr="0" compatLnSpc="1"/>
          <a:lstStyle>
            <a:lvl1pPr eaLnBrk="1" hangingPunct="1">
              <a:buFont typeface="Arial" panose="020B0604020202020204" pitchFamily="34" charset="0"/>
              <a:buNone/>
              <a:defRPr sz="1200"/>
            </a:lvl1pPr>
          </a:lstStyle>
          <a:p>
            <a:pPr>
              <a:defRPr/>
            </a:pPr>
            <a:endParaRPr lang="zh-CN" altLang="zh-CN"/>
          </a:p>
        </p:txBody>
      </p:sp>
      <p:sp>
        <p:nvSpPr>
          <p:cNvPr id="2051" name="日期占位符 2"/>
          <p:cNvSpPr>
            <a:spLocks noGrp="1" noChangeArrowheads="1"/>
          </p:cNvSpPr>
          <p:nvPr>
            <p:ph type="dt" idx="1"/>
          </p:nvPr>
        </p:nvSpPr>
        <p:spPr bwMode="auto">
          <a:xfrm>
            <a:off x="3884613" y="0"/>
            <a:ext cx="2971800" cy="458788"/>
          </a:xfrm>
          <a:prstGeom prst="rect">
            <a:avLst/>
          </a:prstGeom>
          <a:noFill/>
          <a:ln>
            <a:noFill/>
          </a:ln>
        </p:spPr>
        <p:txBody>
          <a:bodyPr vert="horz" wrap="square" lIns="91440" tIns="45720" rIns="91440" bIns="45720" numCol="1" anchor="t" anchorCtr="0" compatLnSpc="1"/>
          <a:lstStyle>
            <a:lvl1pPr algn="r" eaLnBrk="1" hangingPunct="1">
              <a:buFont typeface="Arial" panose="020B0604020202020204" pitchFamily="34" charset="0"/>
              <a:buNone/>
              <a:defRPr/>
            </a:lvl1pPr>
          </a:lstStyle>
          <a:p>
            <a:pPr>
              <a:defRPr/>
            </a:pPr>
            <a:fld id="{8E8F9A81-6EF4-4777-980C-05840F263B8D}" type="datetime1">
              <a:rPr lang="zh-CN" altLang="en-US"/>
            </a:fld>
            <a:endParaRPr lang="zh-CN" altLang="en-US" sz="1200"/>
          </a:p>
        </p:txBody>
      </p:sp>
      <p:sp>
        <p:nvSpPr>
          <p:cNvPr id="2052" name="幻灯片图像占位符 3"/>
          <p:cNvSpPr>
            <a:spLocks noGrp="1" noRot="1" noChangeAspect="1" noChangeArrowheads="1"/>
          </p:cNvSpPr>
          <p:nvPr>
            <p:ph type="sldImg" idx="2"/>
          </p:nvPr>
        </p:nvSpPr>
        <p:spPr bwMode="auto">
          <a:xfrm>
            <a:off x="685800" y="1143000"/>
            <a:ext cx="5486400" cy="3086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bevel/>
              </a14:hiddenLine>
            </a:ext>
          </a:extLst>
        </p:spPr>
      </p:sp>
      <p:sp>
        <p:nvSpPr>
          <p:cNvPr id="2053" name="备注占位符 4"/>
          <p:cNvSpPr>
            <a:spLocks noGrp="1" noRot="1" noChangeAspect="1" noChangeArrowheads="1"/>
          </p:cNvSpPr>
          <p:nvPr/>
        </p:nvSpPr>
        <p:spPr bwMode="auto">
          <a:xfrm>
            <a:off x="685800" y="4400550"/>
            <a:ext cx="5486400" cy="3600450"/>
          </a:xfrm>
          <a:prstGeom prst="rect">
            <a:avLst/>
          </a:prstGeom>
          <a:noFill/>
          <a:ln>
            <a:noFill/>
          </a:ln>
        </p:spPr>
        <p:txBody>
          <a:bodyPr anchor="ctr"/>
          <a:lstStyle>
            <a:lvl1pPr defTabSz="0" eaLnBrk="0" hangingPunct="0">
              <a:spcBef>
                <a:spcPct val="30000"/>
              </a:spcBef>
              <a:defRPr sz="1200">
                <a:solidFill>
                  <a:schemeClr val="tx1"/>
                </a:solidFill>
                <a:latin typeface="Arial" panose="020B0604020202020204" pitchFamily="34" charset="0"/>
              </a:defRPr>
            </a:lvl1pPr>
            <a:lvl2pPr defTabSz="0" eaLnBrk="0" hangingPunct="0">
              <a:spcBef>
                <a:spcPct val="30000"/>
              </a:spcBef>
              <a:defRPr sz="1200">
                <a:solidFill>
                  <a:schemeClr val="tx1"/>
                </a:solidFill>
                <a:latin typeface="Arial" panose="020B0604020202020204" pitchFamily="34" charset="0"/>
              </a:defRPr>
            </a:lvl2pPr>
            <a:lvl3pPr defTabSz="0" eaLnBrk="0" hangingPunct="0">
              <a:spcBef>
                <a:spcPct val="30000"/>
              </a:spcBef>
              <a:defRPr sz="1200">
                <a:solidFill>
                  <a:schemeClr val="tx1"/>
                </a:solidFill>
                <a:latin typeface="Arial" panose="020B0604020202020204" pitchFamily="34" charset="0"/>
              </a:defRPr>
            </a:lvl3pPr>
            <a:lvl4pPr defTabSz="0" eaLnBrk="0" hangingPunct="0">
              <a:spcBef>
                <a:spcPct val="30000"/>
              </a:spcBef>
              <a:defRPr sz="1200">
                <a:solidFill>
                  <a:schemeClr val="tx1"/>
                </a:solidFill>
                <a:latin typeface="Arial" panose="020B0604020202020204" pitchFamily="34" charset="0"/>
              </a:defRPr>
            </a:lvl4pPr>
            <a:lvl5pPr defTabSz="0" eaLnBrk="0" hangingPunct="0">
              <a:spcBef>
                <a:spcPct val="30000"/>
              </a:spcBef>
              <a:defRPr sz="1200">
                <a:solidFill>
                  <a:schemeClr val="tx1"/>
                </a:solidFill>
                <a:latin typeface="Arial" panose="020B0604020202020204" pitchFamily="34" charset="0"/>
              </a:defRPr>
            </a:lvl5pPr>
            <a:lvl6pPr marL="457200" defTabSz="0" eaLnBrk="0" fontAlgn="base" hangingPunct="0">
              <a:spcBef>
                <a:spcPct val="30000"/>
              </a:spcBef>
              <a:spcAft>
                <a:spcPct val="0"/>
              </a:spcAft>
              <a:defRPr sz="1200">
                <a:solidFill>
                  <a:schemeClr val="tx1"/>
                </a:solidFill>
                <a:latin typeface="Arial" panose="020B0604020202020204" pitchFamily="34" charset="0"/>
              </a:defRPr>
            </a:lvl6pPr>
            <a:lvl7pPr marL="914400" defTabSz="0" eaLnBrk="0" fontAlgn="base" hangingPunct="0">
              <a:spcBef>
                <a:spcPct val="30000"/>
              </a:spcBef>
              <a:spcAft>
                <a:spcPct val="0"/>
              </a:spcAft>
              <a:defRPr sz="1200">
                <a:solidFill>
                  <a:schemeClr val="tx1"/>
                </a:solidFill>
                <a:latin typeface="Arial" panose="020B0604020202020204" pitchFamily="34" charset="0"/>
              </a:defRPr>
            </a:lvl7pPr>
            <a:lvl8pPr marL="1371600" defTabSz="0" eaLnBrk="0" fontAlgn="base" hangingPunct="0">
              <a:spcBef>
                <a:spcPct val="30000"/>
              </a:spcBef>
              <a:spcAft>
                <a:spcPct val="0"/>
              </a:spcAft>
              <a:defRPr sz="1200">
                <a:solidFill>
                  <a:schemeClr val="tx1"/>
                </a:solidFill>
                <a:latin typeface="Arial" panose="020B0604020202020204" pitchFamily="34" charset="0"/>
              </a:defRPr>
            </a:lvl8pPr>
            <a:lvl9pPr marL="1828800" defTabSz="0" eaLnBrk="0" fontAlgn="base" hangingPunct="0">
              <a:spcBef>
                <a:spcPct val="30000"/>
              </a:spcBef>
              <a:spcAft>
                <a:spcPct val="0"/>
              </a:spcAft>
              <a:defRPr sz="1200">
                <a:solidFill>
                  <a:schemeClr val="tx1"/>
                </a:solidFill>
                <a:latin typeface="Arial" panose="020B0604020202020204" pitchFamily="34" charset="0"/>
              </a:defRPr>
            </a:lvl9pPr>
          </a:lstStyle>
          <a:p>
            <a:pPr>
              <a:defRPr/>
            </a:pPr>
            <a:r>
              <a:rPr lang="zh-CN"/>
              <a:t>单击此处编辑母版文本样式</a:t>
            </a:r>
            <a:endParaRPr lang="zh-CN"/>
          </a:p>
          <a:p>
            <a:pPr>
              <a:defRPr/>
            </a:pPr>
            <a:r>
              <a:rPr lang="zh-CN"/>
              <a:t>第二级</a:t>
            </a:r>
            <a:endParaRPr lang="zh-CN"/>
          </a:p>
          <a:p>
            <a:pPr>
              <a:defRPr/>
            </a:pPr>
            <a:r>
              <a:rPr lang="zh-CN"/>
              <a:t>第三级</a:t>
            </a:r>
            <a:endParaRPr lang="zh-CN"/>
          </a:p>
          <a:p>
            <a:pPr>
              <a:defRPr/>
            </a:pPr>
            <a:r>
              <a:rPr lang="zh-CN"/>
              <a:t>第四级</a:t>
            </a:r>
            <a:endParaRPr lang="zh-CN"/>
          </a:p>
          <a:p>
            <a:pPr>
              <a:defRPr/>
            </a:pPr>
            <a:r>
              <a:rPr lang="zh-CN"/>
              <a:t>第五级</a:t>
            </a:r>
            <a:endParaRPr lang="zh-CN"/>
          </a:p>
        </p:txBody>
      </p:sp>
      <p:sp>
        <p:nvSpPr>
          <p:cNvPr id="2054" name="页脚占位符 5"/>
          <p:cNvSpPr>
            <a:spLocks noGrp="1" noChangeArrowheads="1"/>
          </p:cNvSpPr>
          <p:nvPr>
            <p:ph type="ftr" sz="quarter" idx="4"/>
          </p:nvPr>
        </p:nvSpPr>
        <p:spPr bwMode="auto">
          <a:xfrm>
            <a:off x="0" y="8685213"/>
            <a:ext cx="2971800" cy="458787"/>
          </a:xfrm>
          <a:prstGeom prst="rect">
            <a:avLst/>
          </a:prstGeom>
          <a:noFill/>
          <a:ln>
            <a:noFill/>
          </a:ln>
        </p:spPr>
        <p:txBody>
          <a:bodyPr vert="horz" wrap="square" lIns="91440" tIns="45720" rIns="91440" bIns="45720" numCol="1" anchor="b" anchorCtr="0" compatLnSpc="1"/>
          <a:lstStyle>
            <a:lvl1pPr eaLnBrk="1" hangingPunct="1">
              <a:buFont typeface="Arial" panose="020B0604020202020204" pitchFamily="34" charset="0"/>
              <a:buNone/>
              <a:defRPr sz="1200"/>
            </a:lvl1pPr>
          </a:lstStyle>
          <a:p>
            <a:pPr>
              <a:defRPr/>
            </a:pPr>
            <a:endParaRPr lang="zh-CN" altLang="zh-CN"/>
          </a:p>
        </p:txBody>
      </p:sp>
      <p:sp>
        <p:nvSpPr>
          <p:cNvPr id="2055" name="灯片编号占位符 6"/>
          <p:cNvSpPr>
            <a:spLocks noGrp="1" noChangeArrowheads="1"/>
          </p:cNvSpPr>
          <p:nvPr>
            <p:ph type="sldNum" sz="quarter" idx="5"/>
          </p:nvPr>
        </p:nvSpPr>
        <p:spPr bwMode="auto">
          <a:xfrm>
            <a:off x="3884613" y="8685213"/>
            <a:ext cx="2971800" cy="458787"/>
          </a:xfrm>
          <a:prstGeom prst="rect">
            <a:avLst/>
          </a:prstGeom>
          <a:noFill/>
          <a:ln>
            <a:noFill/>
          </a:ln>
        </p:spPr>
        <p:txBody>
          <a:bodyPr vert="horz" wrap="square" lIns="91440" tIns="45720" rIns="91440" bIns="45720" numCol="1" anchor="b" anchorCtr="0" compatLnSpc="1"/>
          <a:lstStyle>
            <a:lvl1pPr algn="r" eaLnBrk="1" hangingPunct="1">
              <a:buFont typeface="Arial" panose="020B0604020202020204" pitchFamily="34" charset="0"/>
              <a:buNone/>
              <a:defRPr/>
            </a:lvl1pPr>
          </a:lstStyle>
          <a:p>
            <a:pPr>
              <a:defRPr/>
            </a:pPr>
            <a:fld id="{E973773E-B36F-41BE-87DC-72E3F0549AFB}" type="slidenum">
              <a:rPr lang="zh-CN" altLang="en-US"/>
            </a:fld>
            <a:endParaRPr lang="zh-CN" altLang="en-US" sz="1200"/>
          </a:p>
        </p:txBody>
      </p:sp>
    </p:spTree>
  </p:cSld>
  <p:clrMap bg1="lt1" tx1="dk1" bg2="lt2" tx2="dk2" accent1="accent1" accent2="accent2" accent3="accent3" accent4="accent4" accent5="accent5" accent6="accent6" hlink="hlink" folHlink="folHlink"/>
  <p:hf hdr="0" ftr="0"/>
  <p:notesStyle>
    <a:lvl1pPr algn="l" defTabSz="0"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1pPr>
    <a:lvl2pPr algn="l" defTabSz="0"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2pPr>
    <a:lvl3pPr algn="l" defTabSz="0"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3pPr>
    <a:lvl4pPr algn="l" defTabSz="0"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4pPr>
    <a:lvl5pPr algn="l" defTabSz="0"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自定义版式">
    <p:bg>
      <p:bgPr>
        <a:solidFill>
          <a:schemeClr val="bg1"/>
        </a:solidFill>
        <a:effectLst/>
      </p:bgPr>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026" name="矩形 6"/>
          <p:cNvSpPr>
            <a:spLocks noChangeArrowheads="1"/>
          </p:cNvSpPr>
          <p:nvPr userDrawn="1"/>
        </p:nvSpPr>
        <p:spPr bwMode="auto">
          <a:xfrm>
            <a:off x="0" y="0"/>
            <a:ext cx="12192000" cy="6858000"/>
          </a:xfrm>
          <a:prstGeom prst="rect">
            <a:avLst/>
          </a:prstGeom>
          <a:solidFill>
            <a:srgbClr val="EEEEEE"/>
          </a:solidFill>
          <a:ln>
            <a:noFill/>
          </a:ln>
        </p:spPr>
        <p:txBody>
          <a:bodyPr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zh-CN">
              <a:solidFill>
                <a:srgbClr val="FFFFFF"/>
              </a:solidFill>
            </a:endParaRPr>
          </a:p>
        </p:txBody>
      </p:sp>
    </p:spTree>
  </p:cSld>
  <p:clrMap bg1="lt1" tx1="dk1" bg2="lt2" tx2="dk2" accent1="accent1" accent2="accent2" accent3="accent3" accent4="accent4" accent5="accent5" accent6="accent6" hlink="hlink" folHlink="folHlink"/>
  <p:sldLayoutIdLst>
    <p:sldLayoutId id="2147483649" r:id="rId1"/>
  </p:sldLayoutIdLst>
  <p:hf sldNum="0" hdr="0" ftr="0"/>
  <p:txStyles>
    <p:titleStyle>
      <a:lvl1pPr marL="914400" indent="-914400" algn="l" rtl="0" eaLnBrk="0" fontAlgn="base" hangingPunct="0">
        <a:lnSpc>
          <a:spcPct val="90000"/>
        </a:lnSpc>
        <a:spcBef>
          <a:spcPct val="0"/>
        </a:spcBef>
        <a:spcAft>
          <a:spcPct val="0"/>
        </a:spcAft>
        <a:defRPr sz="4400" kern="1200">
          <a:solidFill>
            <a:schemeClr val="tx1"/>
          </a:solidFill>
          <a:latin typeface="+mj-lt"/>
          <a:ea typeface="+mj-ea"/>
          <a:cs typeface="+mj-cs"/>
          <a:sym typeface="Calibri" panose="020F0502020204030204" pitchFamily="34" charset="0"/>
        </a:defRPr>
      </a:lvl1pPr>
      <a:lvl2pPr marL="914400" indent="-914400" algn="l" rtl="0" eaLnBrk="0" fontAlgn="base" hangingPunct="0">
        <a:lnSpc>
          <a:spcPct val="90000"/>
        </a:lnSpc>
        <a:spcBef>
          <a:spcPct val="0"/>
        </a:spcBef>
        <a:spcAft>
          <a:spcPct val="0"/>
        </a:spcAft>
        <a:defRPr sz="4400">
          <a:solidFill>
            <a:schemeClr val="tx1"/>
          </a:solidFill>
          <a:latin typeface="Calibri" panose="020F0502020204030204" pitchFamily="34" charset="0"/>
          <a:ea typeface="微软雅黑" panose="020B0503020204020204" pitchFamily="34" charset="-122"/>
          <a:sym typeface="Calibri" panose="020F0502020204030204" pitchFamily="34" charset="0"/>
        </a:defRPr>
      </a:lvl2pPr>
      <a:lvl3pPr marL="914400" indent="-914400" algn="l" rtl="0" eaLnBrk="0" fontAlgn="base" hangingPunct="0">
        <a:lnSpc>
          <a:spcPct val="90000"/>
        </a:lnSpc>
        <a:spcBef>
          <a:spcPct val="0"/>
        </a:spcBef>
        <a:spcAft>
          <a:spcPct val="0"/>
        </a:spcAft>
        <a:defRPr sz="4400">
          <a:solidFill>
            <a:schemeClr val="tx1"/>
          </a:solidFill>
          <a:latin typeface="Calibri" panose="020F0502020204030204" pitchFamily="34" charset="0"/>
          <a:ea typeface="微软雅黑" panose="020B0503020204020204" pitchFamily="34" charset="-122"/>
          <a:sym typeface="Calibri" panose="020F0502020204030204" pitchFamily="34" charset="0"/>
        </a:defRPr>
      </a:lvl3pPr>
      <a:lvl4pPr marL="914400" indent="-914400" algn="l" rtl="0" eaLnBrk="0" fontAlgn="base" hangingPunct="0">
        <a:lnSpc>
          <a:spcPct val="90000"/>
        </a:lnSpc>
        <a:spcBef>
          <a:spcPct val="0"/>
        </a:spcBef>
        <a:spcAft>
          <a:spcPct val="0"/>
        </a:spcAft>
        <a:defRPr sz="4400">
          <a:solidFill>
            <a:schemeClr val="tx1"/>
          </a:solidFill>
          <a:latin typeface="Calibri" panose="020F0502020204030204" pitchFamily="34" charset="0"/>
          <a:ea typeface="微软雅黑" panose="020B0503020204020204" pitchFamily="34" charset="-122"/>
          <a:sym typeface="Calibri" panose="020F0502020204030204" pitchFamily="34" charset="0"/>
        </a:defRPr>
      </a:lvl4pPr>
      <a:lvl5pPr marL="914400" indent="-914400" algn="l" rtl="0" eaLnBrk="0" fontAlgn="base" hangingPunct="0">
        <a:lnSpc>
          <a:spcPct val="90000"/>
        </a:lnSpc>
        <a:spcBef>
          <a:spcPct val="0"/>
        </a:spcBef>
        <a:spcAft>
          <a:spcPct val="0"/>
        </a:spcAft>
        <a:defRPr sz="4400">
          <a:solidFill>
            <a:schemeClr val="tx1"/>
          </a:solidFill>
          <a:latin typeface="Calibri" panose="020F0502020204030204" pitchFamily="34" charset="0"/>
          <a:ea typeface="微软雅黑" panose="020B0503020204020204" pitchFamily="34" charset="-122"/>
          <a:sym typeface="Calibri" panose="020F0502020204030204" pitchFamily="34" charset="0"/>
        </a:defRPr>
      </a:lvl5pPr>
      <a:lvl6pPr marL="1371600" indent="-914400" algn="l" rtl="0" fontAlgn="base">
        <a:lnSpc>
          <a:spcPct val="90000"/>
        </a:lnSpc>
        <a:spcBef>
          <a:spcPct val="0"/>
        </a:spcBef>
        <a:spcAft>
          <a:spcPct val="0"/>
        </a:spcAft>
        <a:defRPr sz="4400">
          <a:solidFill>
            <a:schemeClr val="tx1"/>
          </a:solidFill>
          <a:latin typeface="Calibri" panose="020F0502020204030204" pitchFamily="34" charset="0"/>
          <a:ea typeface="微软雅黑" panose="020B0503020204020204" pitchFamily="34" charset="-122"/>
          <a:sym typeface="Calibri" panose="020F0502020204030204" pitchFamily="34" charset="0"/>
        </a:defRPr>
      </a:lvl6pPr>
      <a:lvl7pPr marL="1828800" indent="-914400" algn="l" rtl="0" fontAlgn="base">
        <a:lnSpc>
          <a:spcPct val="90000"/>
        </a:lnSpc>
        <a:spcBef>
          <a:spcPct val="0"/>
        </a:spcBef>
        <a:spcAft>
          <a:spcPct val="0"/>
        </a:spcAft>
        <a:defRPr sz="4400">
          <a:solidFill>
            <a:schemeClr val="tx1"/>
          </a:solidFill>
          <a:latin typeface="Calibri" panose="020F0502020204030204" pitchFamily="34" charset="0"/>
          <a:ea typeface="微软雅黑" panose="020B0503020204020204" pitchFamily="34" charset="-122"/>
          <a:sym typeface="Calibri" panose="020F0502020204030204" pitchFamily="34" charset="0"/>
        </a:defRPr>
      </a:lvl7pPr>
      <a:lvl8pPr marL="2286000" indent="-914400" algn="l" rtl="0" fontAlgn="base">
        <a:lnSpc>
          <a:spcPct val="90000"/>
        </a:lnSpc>
        <a:spcBef>
          <a:spcPct val="0"/>
        </a:spcBef>
        <a:spcAft>
          <a:spcPct val="0"/>
        </a:spcAft>
        <a:defRPr sz="4400">
          <a:solidFill>
            <a:schemeClr val="tx1"/>
          </a:solidFill>
          <a:latin typeface="Calibri" panose="020F0502020204030204" pitchFamily="34" charset="0"/>
          <a:ea typeface="微软雅黑" panose="020B0503020204020204" pitchFamily="34" charset="-122"/>
          <a:sym typeface="Calibri" panose="020F0502020204030204" pitchFamily="34" charset="0"/>
        </a:defRPr>
      </a:lvl8pPr>
      <a:lvl9pPr marL="2743200" indent="-914400" algn="l" rtl="0" fontAlgn="base">
        <a:lnSpc>
          <a:spcPct val="90000"/>
        </a:lnSpc>
        <a:spcBef>
          <a:spcPct val="0"/>
        </a:spcBef>
        <a:spcAft>
          <a:spcPct val="0"/>
        </a:spcAft>
        <a:defRPr sz="4400">
          <a:solidFill>
            <a:schemeClr val="tx1"/>
          </a:solidFill>
          <a:latin typeface="Calibri" panose="020F0502020204030204" pitchFamily="34" charset="0"/>
          <a:ea typeface="微软雅黑" panose="020B0503020204020204" pitchFamily="34" charset="-122"/>
          <a:sym typeface="Calibri" panose="020F0502020204030204" pitchFamily="34" charset="0"/>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sym typeface="Calibri" panose="020F0502020204030204" pitchFamily="34" charset="0"/>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sym typeface="Calibri" panose="020F0502020204030204" pitchFamily="34" charset="0"/>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sym typeface="Calibri" panose="020F0502020204030204" pitchFamily="34" charset="0"/>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sym typeface="Calibri" panose="020F050202020403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tags" Target="../tags/tag20.xml"/><Relationship Id="rId4" Type="http://schemas.openxmlformats.org/officeDocument/2006/relationships/tags" Target="../tags/tag19.xml"/><Relationship Id="rId3" Type="http://schemas.openxmlformats.org/officeDocument/2006/relationships/tags" Target="../tags/tag18.xml"/><Relationship Id="rId2" Type="http://schemas.openxmlformats.org/officeDocument/2006/relationships/image" Target="../media/image7.png"/><Relationship Id="rId1" Type="http://schemas.openxmlformats.org/officeDocument/2006/relationships/tags" Target="../tags/tag17.xml"/></Relationships>
</file>

<file path=ppt/slides/_rels/slide11.xml.rels><?xml version="1.0" encoding="UTF-8" standalone="yes"?>
<Relationships xmlns="http://schemas.openxmlformats.org/package/2006/relationships"><Relationship Id="rId9" Type="http://schemas.openxmlformats.org/officeDocument/2006/relationships/tags" Target="../tags/tag26.xml"/><Relationship Id="rId8" Type="http://schemas.openxmlformats.org/officeDocument/2006/relationships/tags" Target="../tags/tag25.xml"/><Relationship Id="rId7" Type="http://schemas.openxmlformats.org/officeDocument/2006/relationships/tags" Target="../tags/tag24.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tags" Target="../tags/tag23.xml"/><Relationship Id="rId3" Type="http://schemas.openxmlformats.org/officeDocument/2006/relationships/tags" Target="../tags/tag22.xml"/><Relationship Id="rId2" Type="http://schemas.openxmlformats.org/officeDocument/2006/relationships/image" Target="../media/image4.png"/><Relationship Id="rId10" Type="http://schemas.openxmlformats.org/officeDocument/2006/relationships/slideLayout" Target="../slideLayouts/slideLayout1.xml"/><Relationship Id="rId1" Type="http://schemas.openxmlformats.org/officeDocument/2006/relationships/tags" Target="../tags/tag2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8.png"/><Relationship Id="rId1" Type="http://schemas.openxmlformats.org/officeDocument/2006/relationships/tags" Target="../tags/tag27.xml"/></Relationships>
</file>

<file path=ppt/slides/_rels/slide14.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9.png"/><Relationship Id="rId3" Type="http://schemas.openxmlformats.org/officeDocument/2006/relationships/tags" Target="../tags/tag28.xml"/><Relationship Id="rId2" Type="http://schemas.microsoft.com/office/2007/relationships/media" Target="file:///C:\Users\AS\Desktop\WeChat_20230329203153_x264.mp4" TargetMode="External"/><Relationship Id="rId1" Type="http://schemas.openxmlformats.org/officeDocument/2006/relationships/video" Target="file:///C:\Users\AS\Desktop\WeChat_20230329203153_x264.mp4" TargetMode="Externa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hyperlink" Target="../&#24033;&#32447;&#35268;&#21017;.pdf"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1.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jpeg"/><Relationship Id="rId1" Type="http://schemas.openxmlformats.org/officeDocument/2006/relationships/tags" Target="../tags/tag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tags" Target="../tags/tag3.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8.xml.rels><?xml version="1.0" encoding="UTF-8" standalone="yes"?>
<Relationships xmlns="http://schemas.openxmlformats.org/package/2006/relationships"><Relationship Id="rId9" Type="http://schemas.openxmlformats.org/officeDocument/2006/relationships/tags" Target="../tags/tag9.xml"/><Relationship Id="rId8" Type="http://schemas.openxmlformats.org/officeDocument/2006/relationships/tags" Target="../tags/tag8.xml"/><Relationship Id="rId7" Type="http://schemas.openxmlformats.org/officeDocument/2006/relationships/tags" Target="../tags/tag7.xml"/><Relationship Id="rId6" Type="http://schemas.openxmlformats.org/officeDocument/2006/relationships/tags" Target="../tags/tag6.xml"/><Relationship Id="rId5" Type="http://schemas.openxmlformats.org/officeDocument/2006/relationships/tags" Target="../tags/tag5.xml"/><Relationship Id="rId4" Type="http://schemas.openxmlformats.org/officeDocument/2006/relationships/image" Target="../media/image6.svg"/><Relationship Id="rId3" Type="http://schemas.openxmlformats.org/officeDocument/2006/relationships/image" Target="../media/image5.png"/><Relationship Id="rId2" Type="http://schemas.openxmlformats.org/officeDocument/2006/relationships/image" Target="../media/image4.png"/><Relationship Id="rId10" Type="http://schemas.openxmlformats.org/officeDocument/2006/relationships/slideLayout" Target="../slideLayouts/slideLayout1.xml"/><Relationship Id="rId1" Type="http://schemas.openxmlformats.org/officeDocument/2006/relationships/tags" Target="../tags/tag4.xml"/></Relationships>
</file>

<file path=ppt/slides/_rels/slide9.xml.rels><?xml version="1.0" encoding="UTF-8" standalone="yes"?>
<Relationships xmlns="http://schemas.openxmlformats.org/package/2006/relationships"><Relationship Id="rId9" Type="http://schemas.openxmlformats.org/officeDocument/2006/relationships/tags" Target="../tags/tag15.xml"/><Relationship Id="rId8" Type="http://schemas.openxmlformats.org/officeDocument/2006/relationships/tags" Target="../tags/tag14.xml"/><Relationship Id="rId7" Type="http://schemas.openxmlformats.org/officeDocument/2006/relationships/tags" Target="../tags/tag13.xml"/><Relationship Id="rId6" Type="http://schemas.openxmlformats.org/officeDocument/2006/relationships/tags" Target="../tags/tag12.xml"/><Relationship Id="rId5" Type="http://schemas.openxmlformats.org/officeDocument/2006/relationships/image" Target="../media/image3.png"/><Relationship Id="rId4" Type="http://schemas.openxmlformats.org/officeDocument/2006/relationships/tags" Target="../tags/tag11.xml"/><Relationship Id="rId3" Type="http://schemas.openxmlformats.org/officeDocument/2006/relationships/image" Target="../media/image6.svg"/><Relationship Id="rId2" Type="http://schemas.openxmlformats.org/officeDocument/2006/relationships/image" Target="../media/image5.png"/><Relationship Id="rId11" Type="http://schemas.openxmlformats.org/officeDocument/2006/relationships/slideLayout" Target="../slideLayouts/slideLayout1.xml"/><Relationship Id="rId10" Type="http://schemas.openxmlformats.org/officeDocument/2006/relationships/tags" Target="../tags/tag16.xml"/><Relationship Id="rId1" Type="http://schemas.openxmlformats.org/officeDocument/2006/relationships/tags" Target="../tags/tag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txBox="1">
            <a:spLocks noChangeArrowheads="1"/>
          </p:cNvSpPr>
          <p:nvPr/>
        </p:nvSpPr>
        <p:spPr bwMode="auto">
          <a:xfrm>
            <a:off x="1524000" y="2790825"/>
            <a:ext cx="9144000" cy="2127250"/>
          </a:xfrm>
          <a:prstGeom prst="rect">
            <a:avLst/>
          </a:prstGeom>
          <a:noFill/>
        </p:spPr>
        <p:txBody>
          <a:bodyPr/>
          <a:lstStyle>
            <a:lvl1pPr marL="914400" indent="-914400" algn="l" rtl="0" eaLnBrk="0" fontAlgn="base" hangingPunct="0">
              <a:lnSpc>
                <a:spcPct val="90000"/>
              </a:lnSpc>
              <a:spcBef>
                <a:spcPct val="0"/>
              </a:spcBef>
              <a:spcAft>
                <a:spcPct val="0"/>
              </a:spcAft>
              <a:defRPr sz="4400" kern="1200">
                <a:solidFill>
                  <a:schemeClr val="tx1"/>
                </a:solidFill>
                <a:latin typeface="+mj-lt"/>
                <a:ea typeface="+mj-ea"/>
                <a:cs typeface="+mj-cs"/>
                <a:sym typeface="Calibri" panose="020F0502020204030204" pitchFamily="34" charset="0"/>
              </a:defRPr>
            </a:lvl1pPr>
            <a:lvl2pPr marL="914400" indent="-914400" algn="l" rtl="0" eaLnBrk="0" fontAlgn="base" hangingPunct="0">
              <a:lnSpc>
                <a:spcPct val="90000"/>
              </a:lnSpc>
              <a:spcBef>
                <a:spcPct val="0"/>
              </a:spcBef>
              <a:spcAft>
                <a:spcPct val="0"/>
              </a:spcAft>
              <a:defRPr sz="4400">
                <a:solidFill>
                  <a:schemeClr val="tx1"/>
                </a:solidFill>
                <a:latin typeface="Calibri" panose="020F0502020204030204" pitchFamily="34" charset="0"/>
                <a:ea typeface="微软雅黑" panose="020B0503020204020204" pitchFamily="34" charset="-122"/>
                <a:sym typeface="Calibri" panose="020F0502020204030204" pitchFamily="34" charset="0"/>
              </a:defRPr>
            </a:lvl2pPr>
            <a:lvl3pPr marL="914400" indent="-914400" algn="l" rtl="0" eaLnBrk="0" fontAlgn="base" hangingPunct="0">
              <a:lnSpc>
                <a:spcPct val="90000"/>
              </a:lnSpc>
              <a:spcBef>
                <a:spcPct val="0"/>
              </a:spcBef>
              <a:spcAft>
                <a:spcPct val="0"/>
              </a:spcAft>
              <a:defRPr sz="4400">
                <a:solidFill>
                  <a:schemeClr val="tx1"/>
                </a:solidFill>
                <a:latin typeface="Calibri" panose="020F0502020204030204" pitchFamily="34" charset="0"/>
                <a:ea typeface="微软雅黑" panose="020B0503020204020204" pitchFamily="34" charset="-122"/>
                <a:sym typeface="Calibri" panose="020F0502020204030204" pitchFamily="34" charset="0"/>
              </a:defRPr>
            </a:lvl3pPr>
            <a:lvl4pPr marL="914400" indent="-914400" algn="l" rtl="0" eaLnBrk="0" fontAlgn="base" hangingPunct="0">
              <a:lnSpc>
                <a:spcPct val="90000"/>
              </a:lnSpc>
              <a:spcBef>
                <a:spcPct val="0"/>
              </a:spcBef>
              <a:spcAft>
                <a:spcPct val="0"/>
              </a:spcAft>
              <a:defRPr sz="4400">
                <a:solidFill>
                  <a:schemeClr val="tx1"/>
                </a:solidFill>
                <a:latin typeface="Calibri" panose="020F0502020204030204" pitchFamily="34" charset="0"/>
                <a:ea typeface="微软雅黑" panose="020B0503020204020204" pitchFamily="34" charset="-122"/>
                <a:sym typeface="Calibri" panose="020F0502020204030204" pitchFamily="34" charset="0"/>
              </a:defRPr>
            </a:lvl4pPr>
            <a:lvl5pPr marL="914400" indent="-914400" algn="l" rtl="0" eaLnBrk="0" fontAlgn="base" hangingPunct="0">
              <a:lnSpc>
                <a:spcPct val="90000"/>
              </a:lnSpc>
              <a:spcBef>
                <a:spcPct val="0"/>
              </a:spcBef>
              <a:spcAft>
                <a:spcPct val="0"/>
              </a:spcAft>
              <a:defRPr sz="4400">
                <a:solidFill>
                  <a:schemeClr val="tx1"/>
                </a:solidFill>
                <a:latin typeface="Calibri" panose="020F0502020204030204" pitchFamily="34" charset="0"/>
                <a:ea typeface="微软雅黑" panose="020B0503020204020204" pitchFamily="34" charset="-122"/>
                <a:sym typeface="Calibri" panose="020F0502020204030204" pitchFamily="34" charset="0"/>
              </a:defRPr>
            </a:lvl5pPr>
            <a:lvl6pPr marL="1371600" indent="-914400" algn="l" rtl="0" fontAlgn="base">
              <a:lnSpc>
                <a:spcPct val="90000"/>
              </a:lnSpc>
              <a:spcBef>
                <a:spcPct val="0"/>
              </a:spcBef>
              <a:spcAft>
                <a:spcPct val="0"/>
              </a:spcAft>
              <a:defRPr sz="4400">
                <a:solidFill>
                  <a:schemeClr val="tx1"/>
                </a:solidFill>
                <a:latin typeface="Calibri" panose="020F0502020204030204" pitchFamily="34" charset="0"/>
                <a:ea typeface="微软雅黑" panose="020B0503020204020204" pitchFamily="34" charset="-122"/>
                <a:sym typeface="Calibri" panose="020F0502020204030204" pitchFamily="34" charset="0"/>
              </a:defRPr>
            </a:lvl6pPr>
            <a:lvl7pPr marL="1828800" indent="-914400" algn="l" rtl="0" fontAlgn="base">
              <a:lnSpc>
                <a:spcPct val="90000"/>
              </a:lnSpc>
              <a:spcBef>
                <a:spcPct val="0"/>
              </a:spcBef>
              <a:spcAft>
                <a:spcPct val="0"/>
              </a:spcAft>
              <a:defRPr sz="4400">
                <a:solidFill>
                  <a:schemeClr val="tx1"/>
                </a:solidFill>
                <a:latin typeface="Calibri" panose="020F0502020204030204" pitchFamily="34" charset="0"/>
                <a:ea typeface="微软雅黑" panose="020B0503020204020204" pitchFamily="34" charset="-122"/>
                <a:sym typeface="Calibri" panose="020F0502020204030204" pitchFamily="34" charset="0"/>
              </a:defRPr>
            </a:lvl7pPr>
            <a:lvl8pPr marL="2286000" indent="-914400" algn="l" rtl="0" fontAlgn="base">
              <a:lnSpc>
                <a:spcPct val="90000"/>
              </a:lnSpc>
              <a:spcBef>
                <a:spcPct val="0"/>
              </a:spcBef>
              <a:spcAft>
                <a:spcPct val="0"/>
              </a:spcAft>
              <a:defRPr sz="4400">
                <a:solidFill>
                  <a:schemeClr val="tx1"/>
                </a:solidFill>
                <a:latin typeface="Calibri" panose="020F0502020204030204" pitchFamily="34" charset="0"/>
                <a:ea typeface="微软雅黑" panose="020B0503020204020204" pitchFamily="34" charset="-122"/>
                <a:sym typeface="Calibri" panose="020F0502020204030204" pitchFamily="34" charset="0"/>
              </a:defRPr>
            </a:lvl8pPr>
            <a:lvl9pPr marL="2743200" indent="-914400" algn="l" rtl="0" fontAlgn="base">
              <a:lnSpc>
                <a:spcPct val="90000"/>
              </a:lnSpc>
              <a:spcBef>
                <a:spcPct val="0"/>
              </a:spcBef>
              <a:spcAft>
                <a:spcPct val="0"/>
              </a:spcAft>
              <a:defRPr sz="4400">
                <a:solidFill>
                  <a:schemeClr val="tx1"/>
                </a:solidFill>
                <a:latin typeface="Calibri" panose="020F0502020204030204" pitchFamily="34" charset="0"/>
                <a:ea typeface="微软雅黑" panose="020B0503020204020204" pitchFamily="34" charset="-122"/>
                <a:sym typeface="Calibri" panose="020F0502020204030204" pitchFamily="34" charset="0"/>
              </a:defRPr>
            </a:lvl9pPr>
          </a:lstStyle>
          <a:p>
            <a:pPr marL="0" indent="0" algn="ctr" eaLnBrk="1" hangingPunct="1">
              <a:defRPr/>
            </a:pPr>
            <a:r>
              <a:rPr lang="zh-CN" altLang="en-US" sz="3600" dirty="0">
                <a:solidFill>
                  <a:srgbClr val="01A89C"/>
                </a:solidFill>
                <a:latin typeface="+mn-ea"/>
              </a:rPr>
              <a:t>河源市第四届青少年机器人大赛</a:t>
            </a:r>
            <a:br>
              <a:rPr lang="en-US" altLang="zh-CN" sz="3600" dirty="0">
                <a:solidFill>
                  <a:srgbClr val="01A89C"/>
                </a:solidFill>
                <a:latin typeface="+mn-ea"/>
              </a:rPr>
            </a:br>
            <a:br>
              <a:rPr lang="en-US" altLang="zh-CN" sz="3600" dirty="0">
                <a:solidFill>
                  <a:srgbClr val="01A89C"/>
                </a:solidFill>
                <a:latin typeface="+mn-ea"/>
              </a:rPr>
            </a:br>
            <a:br>
              <a:rPr lang="en-US" altLang="zh-CN" sz="3600" dirty="0">
                <a:solidFill>
                  <a:srgbClr val="01A89C"/>
                </a:solidFill>
                <a:latin typeface="+mn-ea"/>
              </a:rPr>
            </a:br>
            <a:r>
              <a:rPr lang="zh-CN" altLang="en-US" sz="3600" dirty="0">
                <a:solidFill>
                  <a:srgbClr val="01A89C"/>
                </a:solidFill>
                <a:latin typeface="+mn-ea"/>
              </a:rPr>
              <a:t>智能轨迹赛</a:t>
            </a:r>
            <a:endParaRPr lang="zh-CN" altLang="en-US" sz="3600" dirty="0">
              <a:solidFill>
                <a:srgbClr val="01A89C"/>
              </a:solidFill>
              <a:latin typeface="+mn-ea"/>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矩形 1"/>
          <p:cNvSpPr>
            <a:spLocks noChangeArrowheads="1"/>
          </p:cNvSpPr>
          <p:nvPr/>
        </p:nvSpPr>
        <p:spPr bwMode="auto">
          <a:xfrm>
            <a:off x="300355" y="249555"/>
            <a:ext cx="11336020" cy="16173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o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nSpc>
                <a:spcPct val="150000"/>
              </a:lnSpc>
            </a:pPr>
            <a:r>
              <a:rPr lang="zh-CN" b="1">
                <a:latin typeface="微软雅黑" panose="020B0503020204020204" pitchFamily="34" charset="-122"/>
                <a:ea typeface="微软雅黑" panose="020B0503020204020204" pitchFamily="34" charset="-122"/>
              </a:rPr>
              <a:t>比赛任务</a:t>
            </a:r>
            <a:r>
              <a:rPr lang="en-US" altLang="zh-CN" b="1">
                <a:latin typeface="微软雅黑" panose="020B0503020204020204" pitchFamily="34" charset="-122"/>
                <a:ea typeface="微软雅黑" panose="020B0503020204020204" pitchFamily="34" charset="-122"/>
              </a:rPr>
              <a:t>3</a:t>
            </a:r>
            <a:r>
              <a:rPr lang="en-US" altLang="zh-CN" b="1">
                <a:latin typeface="微软雅黑" panose="020B0503020204020204" pitchFamily="34" charset="-122"/>
                <a:ea typeface="微软雅黑" panose="020B0503020204020204" pitchFamily="34" charset="-122"/>
              </a:rPr>
              <a:t>“</a:t>
            </a:r>
            <a:r>
              <a:rPr lang="zh-CN" altLang="en-US" b="1">
                <a:latin typeface="微软雅黑" panose="020B0503020204020204" pitchFamily="34" charset="-122"/>
                <a:ea typeface="微软雅黑" panose="020B0503020204020204" pitchFamily="34" charset="-122"/>
                <a:sym typeface="+mn-ea"/>
              </a:rPr>
              <a:t>分类放置</a:t>
            </a:r>
            <a:r>
              <a:rPr lang="en-US" altLang="zh-CN" b="1">
                <a:latin typeface="微软雅黑" panose="020B0503020204020204" pitchFamily="34" charset="-122"/>
                <a:ea typeface="微软雅黑" panose="020B0503020204020204" pitchFamily="34" charset="-122"/>
              </a:rPr>
              <a:t>”:</a:t>
            </a:r>
            <a:r>
              <a:rPr>
                <a:latin typeface="微软雅黑" panose="020B0503020204020204" pitchFamily="34" charset="-122"/>
                <a:ea typeface="微软雅黑" panose="020B0503020204020204" pitchFamily="34" charset="-122"/>
              </a:rPr>
              <a:t>根据垃圾种类正确分类至对应的垃圾收集区</a:t>
            </a:r>
            <a:r>
              <a:rPr lang="zh-CN">
                <a:latin typeface="微软雅黑" panose="020B0503020204020204" pitchFamily="34" charset="-122"/>
                <a:ea typeface="微软雅黑" panose="020B0503020204020204" pitchFamily="34" charset="-122"/>
              </a:rPr>
              <a:t>。</a:t>
            </a:r>
            <a:endParaRPr>
              <a:latin typeface="微软雅黑" panose="020B0503020204020204" pitchFamily="34" charset="-122"/>
              <a:ea typeface="微软雅黑" panose="020B0503020204020204" pitchFamily="34" charset="-122"/>
            </a:endParaRPr>
          </a:p>
        </p:txBody>
      </p:sp>
      <p:pic>
        <p:nvPicPr>
          <p:cNvPr id="20" name="图片 19"/>
          <p:cNvPicPr>
            <a:picLocks noChangeAspect="1"/>
          </p:cNvPicPr>
          <p:nvPr>
            <p:custDataLst>
              <p:tags r:id="rId1"/>
            </p:custDataLst>
          </p:nvPr>
        </p:nvPicPr>
        <p:blipFill>
          <a:blip r:embed="rId2"/>
          <a:stretch>
            <a:fillRect/>
          </a:stretch>
        </p:blipFill>
        <p:spPr>
          <a:xfrm>
            <a:off x="2908300" y="1866900"/>
            <a:ext cx="3714750" cy="1047750"/>
          </a:xfrm>
          <a:prstGeom prst="rect">
            <a:avLst/>
          </a:prstGeom>
        </p:spPr>
      </p:pic>
      <p:sp>
        <p:nvSpPr>
          <p:cNvPr id="10" name="立方体 9"/>
          <p:cNvSpPr/>
          <p:nvPr/>
        </p:nvSpPr>
        <p:spPr>
          <a:xfrm>
            <a:off x="3152775" y="2186305"/>
            <a:ext cx="419100" cy="447675"/>
          </a:xfrm>
          <a:prstGeom prst="cube">
            <a:avLst/>
          </a:prstGeom>
          <a:solidFill>
            <a:schemeClr val="accent1"/>
          </a:solidFill>
          <a:ln w="9525" cap="flat" cmpd="sng" algn="ctr">
            <a:solidFill>
              <a:schemeClr val="tx1"/>
            </a:solidFill>
            <a:prstDash val="solid"/>
            <a:round/>
            <a:headEnd type="none" w="med" len="med"/>
            <a:tailEnd type="none" w="med" len="med"/>
          </a:ln>
        </p:spPr>
        <p:txBody>
          <a:bodyPr vert="horz" wrap="square" lIns="91440" tIns="45720" rIns="91440" bIns="45720" numCol="1" anchor="t" anchorCtr="0" compatLnSpc="1"/>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en-US"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p:txBody>
      </p:sp>
      <p:sp>
        <p:nvSpPr>
          <p:cNvPr id="21" name="文本框 20"/>
          <p:cNvSpPr txBox="1"/>
          <p:nvPr/>
        </p:nvSpPr>
        <p:spPr>
          <a:xfrm>
            <a:off x="6772275" y="2186305"/>
            <a:ext cx="4064000" cy="922020"/>
          </a:xfrm>
          <a:prstGeom prst="rect">
            <a:avLst/>
          </a:prstGeom>
          <a:noFill/>
        </p:spPr>
        <p:txBody>
          <a:bodyPr wrap="square" rtlCol="0">
            <a:spAutoFit/>
          </a:bodyPr>
          <a:p>
            <a:r>
              <a:rPr>
                <a:latin typeface="微软雅黑" panose="020B0503020204020204" pitchFamily="34" charset="-122"/>
                <a:ea typeface="微软雅黑" panose="020B0503020204020204" pitchFamily="34" charset="-122"/>
                <a:sym typeface="+mn-ea"/>
              </a:rPr>
              <a:t>垃圾</a:t>
            </a:r>
            <a:r>
              <a:rPr lang="zh-CN">
                <a:latin typeface="微软雅黑" panose="020B0503020204020204" pitchFamily="34" charset="-122"/>
                <a:ea typeface="微软雅黑" panose="020B0503020204020204" pitchFamily="34" charset="-122"/>
                <a:sym typeface="+mn-ea"/>
              </a:rPr>
              <a:t>道具</a:t>
            </a:r>
            <a:r>
              <a:rPr>
                <a:latin typeface="微软雅黑" panose="020B0503020204020204" pitchFamily="34" charset="-122"/>
                <a:ea typeface="微软雅黑" panose="020B0503020204020204" pitchFamily="34" charset="-122"/>
                <a:sym typeface="+mn-ea"/>
              </a:rPr>
              <a:t>部分</a:t>
            </a:r>
            <a:r>
              <a:rPr lang="zh-CN">
                <a:latin typeface="微软雅黑" panose="020B0503020204020204" pitchFamily="34" charset="-122"/>
                <a:ea typeface="微软雅黑" panose="020B0503020204020204" pitchFamily="34" charset="-122"/>
                <a:sym typeface="+mn-ea"/>
              </a:rPr>
              <a:t>完成</a:t>
            </a:r>
            <a:r>
              <a:rPr>
                <a:latin typeface="微软雅黑" panose="020B0503020204020204" pitchFamily="34" charset="-122"/>
                <a:ea typeface="微软雅黑" panose="020B0503020204020204" pitchFamily="34" charset="-122"/>
                <a:sym typeface="+mn-ea"/>
              </a:rPr>
              <a:t>进入</a:t>
            </a:r>
            <a:r>
              <a:rPr lang="en-US">
                <a:latin typeface="微软雅黑" panose="020B0503020204020204" pitchFamily="34" charset="-122"/>
                <a:ea typeface="微软雅黑" panose="020B0503020204020204" pitchFamily="34" charset="-122"/>
                <a:sym typeface="+mn-ea"/>
              </a:rPr>
              <a:t>+30</a:t>
            </a:r>
            <a:r>
              <a:rPr lang="zh-CN" altLang="en-US">
                <a:latin typeface="微软雅黑" panose="020B0503020204020204" pitchFamily="34" charset="-122"/>
                <a:ea typeface="微软雅黑" panose="020B0503020204020204" pitchFamily="34" charset="-122"/>
                <a:sym typeface="+mn-ea"/>
              </a:rPr>
              <a:t>分</a:t>
            </a:r>
            <a:r>
              <a:rPr lang="en-US" altLang="zh-CN">
                <a:latin typeface="微软雅黑" panose="020B0503020204020204" pitchFamily="34" charset="-122"/>
                <a:ea typeface="微软雅黑" panose="020B0503020204020204" pitchFamily="34" charset="-122"/>
                <a:sym typeface="+mn-ea"/>
              </a:rPr>
              <a:t>/</a:t>
            </a:r>
            <a:r>
              <a:rPr lang="zh-CN" altLang="en-US">
                <a:latin typeface="微软雅黑" panose="020B0503020204020204" pitchFamily="34" charset="-122"/>
                <a:ea typeface="微软雅黑" panose="020B0503020204020204" pitchFamily="34" charset="-122"/>
                <a:sym typeface="+mn-ea"/>
              </a:rPr>
              <a:t>个</a:t>
            </a:r>
            <a:endParaRPr>
              <a:latin typeface="微软雅黑" panose="020B0503020204020204" pitchFamily="34" charset="-122"/>
              <a:ea typeface="微软雅黑" panose="020B0503020204020204" pitchFamily="34" charset="-122"/>
            </a:endParaRPr>
          </a:p>
          <a:p>
            <a:endParaRPr>
              <a:latin typeface="微软雅黑" panose="020B0503020204020204" pitchFamily="34" charset="-122"/>
              <a:ea typeface="微软雅黑" panose="020B0503020204020204" pitchFamily="34" charset="-122"/>
            </a:endParaRPr>
          </a:p>
          <a:p>
            <a:endParaRPr lang="zh-CN" altLang="en-US"/>
          </a:p>
        </p:txBody>
      </p:sp>
      <p:pic>
        <p:nvPicPr>
          <p:cNvPr id="22" name="图片 21"/>
          <p:cNvPicPr>
            <a:picLocks noChangeAspect="1"/>
          </p:cNvPicPr>
          <p:nvPr>
            <p:custDataLst>
              <p:tags r:id="rId3"/>
            </p:custDataLst>
          </p:nvPr>
        </p:nvPicPr>
        <p:blipFill>
          <a:blip r:embed="rId2"/>
          <a:stretch>
            <a:fillRect/>
          </a:stretch>
        </p:blipFill>
        <p:spPr>
          <a:xfrm>
            <a:off x="2908300" y="3336925"/>
            <a:ext cx="3714750" cy="1047750"/>
          </a:xfrm>
          <a:prstGeom prst="rect">
            <a:avLst/>
          </a:prstGeom>
        </p:spPr>
      </p:pic>
      <p:sp>
        <p:nvSpPr>
          <p:cNvPr id="23" name="立方体 22"/>
          <p:cNvSpPr/>
          <p:nvPr>
            <p:custDataLst>
              <p:tags r:id="rId4"/>
            </p:custDataLst>
          </p:nvPr>
        </p:nvSpPr>
        <p:spPr>
          <a:xfrm>
            <a:off x="2860675" y="3742055"/>
            <a:ext cx="419100" cy="447675"/>
          </a:xfrm>
          <a:prstGeom prst="cube">
            <a:avLst/>
          </a:prstGeom>
          <a:solidFill>
            <a:schemeClr val="accent1"/>
          </a:solidFill>
          <a:ln w="9525" cap="flat" cmpd="sng" algn="ctr">
            <a:solidFill>
              <a:schemeClr val="tx1"/>
            </a:solidFill>
            <a:prstDash val="solid"/>
            <a:round/>
            <a:headEnd type="none" w="med" len="med"/>
            <a:tailEnd type="none" w="med" len="med"/>
          </a:ln>
        </p:spPr>
        <p:txBody>
          <a:bodyPr vert="horz" wrap="square" lIns="91440" tIns="45720" rIns="91440" bIns="45720" numCol="1" anchor="t" anchorCtr="0" compatLnSpc="1"/>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en-US"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p:txBody>
      </p:sp>
      <p:sp>
        <p:nvSpPr>
          <p:cNvPr id="24" name="文本框 23"/>
          <p:cNvSpPr txBox="1"/>
          <p:nvPr>
            <p:custDataLst>
              <p:tags r:id="rId5"/>
            </p:custDataLst>
          </p:nvPr>
        </p:nvSpPr>
        <p:spPr>
          <a:xfrm>
            <a:off x="6772275" y="3643630"/>
            <a:ext cx="4967605" cy="645160"/>
          </a:xfrm>
          <a:prstGeom prst="rect">
            <a:avLst/>
          </a:prstGeom>
          <a:noFill/>
        </p:spPr>
        <p:txBody>
          <a:bodyPr wrap="square" rtlCol="0">
            <a:spAutoFit/>
          </a:bodyPr>
          <a:p>
            <a:r>
              <a:rPr>
                <a:latin typeface="微软雅黑" panose="020B0503020204020204" pitchFamily="34" charset="-122"/>
                <a:ea typeface="微软雅黑" panose="020B0503020204020204" pitchFamily="34" charset="-122"/>
                <a:sym typeface="+mn-ea"/>
              </a:rPr>
              <a:t>垃圾</a:t>
            </a:r>
            <a:r>
              <a:rPr lang="zh-CN">
                <a:latin typeface="微软雅黑" panose="020B0503020204020204" pitchFamily="34" charset="-122"/>
                <a:ea typeface="微软雅黑" panose="020B0503020204020204" pitchFamily="34" charset="-122"/>
                <a:sym typeface="+mn-ea"/>
              </a:rPr>
              <a:t>道具一半以上</a:t>
            </a:r>
            <a:r>
              <a:rPr>
                <a:latin typeface="微软雅黑" panose="020B0503020204020204" pitchFamily="34" charset="-122"/>
                <a:ea typeface="微软雅黑" panose="020B0503020204020204" pitchFamily="34" charset="-122"/>
                <a:sym typeface="+mn-ea"/>
              </a:rPr>
              <a:t>进入</a:t>
            </a:r>
            <a:r>
              <a:rPr lang="zh-CN">
                <a:latin typeface="微软雅黑" panose="020B0503020204020204" pitchFamily="34" charset="-122"/>
                <a:ea typeface="微软雅黑" panose="020B0503020204020204" pitchFamily="34" charset="-122"/>
                <a:sym typeface="+mn-ea"/>
              </a:rPr>
              <a:t>，未完成进入</a:t>
            </a:r>
            <a:r>
              <a:rPr lang="en-US">
                <a:latin typeface="微软雅黑" panose="020B0503020204020204" pitchFamily="34" charset="-122"/>
                <a:ea typeface="微软雅黑" panose="020B0503020204020204" pitchFamily="34" charset="-122"/>
                <a:sym typeface="+mn-ea"/>
              </a:rPr>
              <a:t>+20</a:t>
            </a:r>
            <a:r>
              <a:rPr lang="zh-CN" altLang="en-US">
                <a:latin typeface="微软雅黑" panose="020B0503020204020204" pitchFamily="34" charset="-122"/>
                <a:ea typeface="微软雅黑" panose="020B0503020204020204" pitchFamily="34" charset="-122"/>
                <a:sym typeface="+mn-ea"/>
              </a:rPr>
              <a:t>分</a:t>
            </a:r>
            <a:r>
              <a:rPr lang="en-US" altLang="zh-CN">
                <a:latin typeface="微软雅黑" panose="020B0503020204020204" pitchFamily="34" charset="-122"/>
                <a:ea typeface="微软雅黑" panose="020B0503020204020204" pitchFamily="34" charset="-122"/>
                <a:sym typeface="+mn-ea"/>
              </a:rPr>
              <a:t>/</a:t>
            </a:r>
            <a:r>
              <a:rPr lang="zh-CN" altLang="en-US">
                <a:latin typeface="微软雅黑" panose="020B0503020204020204" pitchFamily="34" charset="-122"/>
                <a:ea typeface="微软雅黑" panose="020B0503020204020204" pitchFamily="34" charset="-122"/>
                <a:sym typeface="+mn-ea"/>
              </a:rPr>
              <a:t>个</a:t>
            </a:r>
            <a:endParaRPr>
              <a:latin typeface="微软雅黑" panose="020B0503020204020204" pitchFamily="34" charset="-122"/>
              <a:ea typeface="微软雅黑" panose="020B0503020204020204" pitchFamily="34" charset="-122"/>
            </a:endParaRPr>
          </a:p>
          <a:p>
            <a:endParaRPr lang="zh-CN" alt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矩形 1"/>
          <p:cNvSpPr>
            <a:spLocks noChangeArrowheads="1"/>
          </p:cNvSpPr>
          <p:nvPr/>
        </p:nvSpPr>
        <p:spPr bwMode="auto">
          <a:xfrm>
            <a:off x="300355" y="249555"/>
            <a:ext cx="11336020" cy="16173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o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nSpc>
                <a:spcPct val="150000"/>
              </a:lnSpc>
            </a:pPr>
            <a:r>
              <a:rPr lang="zh-CN" b="1">
                <a:latin typeface="微软雅黑" panose="020B0503020204020204" pitchFamily="34" charset="-122"/>
                <a:ea typeface="微软雅黑" panose="020B0503020204020204" pitchFamily="34" charset="-122"/>
              </a:rPr>
              <a:t>比赛任务</a:t>
            </a:r>
            <a:r>
              <a:rPr lang="en-US" altLang="zh-CN" b="1">
                <a:latin typeface="微软雅黑" panose="020B0503020204020204" pitchFamily="34" charset="-122"/>
                <a:ea typeface="微软雅黑" panose="020B0503020204020204" pitchFamily="34" charset="-122"/>
              </a:rPr>
              <a:t>4“</a:t>
            </a:r>
            <a:r>
              <a:rPr lang="zh-CN" altLang="en-US" b="1">
                <a:latin typeface="微软雅黑" panose="020B0503020204020204" pitchFamily="34" charset="-122"/>
                <a:ea typeface="微软雅黑" panose="020B0503020204020204" pitchFamily="34" charset="-122"/>
                <a:sym typeface="+mn-ea"/>
              </a:rPr>
              <a:t>返回</a:t>
            </a:r>
            <a:r>
              <a:rPr lang="en-US" altLang="zh-CN" b="1">
                <a:latin typeface="微软雅黑" panose="020B0503020204020204" pitchFamily="34" charset="-122"/>
                <a:ea typeface="微软雅黑" panose="020B0503020204020204" pitchFamily="34" charset="-122"/>
              </a:rPr>
              <a:t>”:</a:t>
            </a:r>
            <a:r>
              <a:rPr>
                <a:latin typeface="微软雅黑" panose="020B0503020204020204" pitchFamily="34" charset="-122"/>
                <a:ea typeface="微软雅黑" panose="020B0503020204020204" pitchFamily="34" charset="-122"/>
              </a:rPr>
              <a:t>机器人</a:t>
            </a:r>
            <a:r>
              <a:rPr lang="zh-CN">
                <a:latin typeface="微软雅黑" panose="020B0503020204020204" pitchFamily="34" charset="-122"/>
                <a:ea typeface="微软雅黑" panose="020B0503020204020204" pitchFamily="34" charset="-122"/>
              </a:rPr>
              <a:t>完成分类放置后，需要</a:t>
            </a:r>
            <a:r>
              <a:rPr>
                <a:latin typeface="微软雅黑" panose="020B0503020204020204" pitchFamily="34" charset="-122"/>
                <a:ea typeface="微软雅黑" panose="020B0503020204020204" pitchFamily="34" charset="-122"/>
              </a:rPr>
              <a:t>回到并停在起始区(车体部分投影进入即可)</a:t>
            </a:r>
            <a:r>
              <a:rPr lang="zh-CN">
                <a:latin typeface="微软雅黑" panose="020B0503020204020204" pitchFamily="34" charset="-122"/>
                <a:ea typeface="微软雅黑" panose="020B0503020204020204" pitchFamily="34" charset="-122"/>
              </a:rPr>
              <a:t>。返回</a:t>
            </a:r>
            <a:r>
              <a:rPr>
                <a:latin typeface="微软雅黑" panose="020B0503020204020204" pitchFamily="34" charset="-122"/>
                <a:ea typeface="微软雅黑" panose="020B0503020204020204" pitchFamily="34" charset="-122"/>
                <a:sym typeface="+mn-ea"/>
              </a:rPr>
              <a:t>起始区</a:t>
            </a:r>
            <a:r>
              <a:rPr lang="zh-CN">
                <a:latin typeface="微软雅黑" panose="020B0503020204020204" pitchFamily="34" charset="-122"/>
                <a:ea typeface="微软雅黑" panose="020B0503020204020204" pitchFamily="34" charset="-122"/>
              </a:rPr>
              <a:t>过程中机器人允许穿越垃圾收集区域，脱离轨迹线回到起始区继续出发完成任务或者停止结束比赛。得分</a:t>
            </a:r>
            <a:r>
              <a:rPr lang="en-US" altLang="zh-CN">
                <a:latin typeface="微软雅黑" panose="020B0503020204020204" pitchFamily="34" charset="-122"/>
                <a:ea typeface="微软雅黑" panose="020B0503020204020204" pitchFamily="34" charset="-122"/>
              </a:rPr>
              <a:t>20/</a:t>
            </a:r>
            <a:r>
              <a:rPr lang="zh-CN" altLang="en-US">
                <a:latin typeface="微软雅黑" panose="020B0503020204020204" pitchFamily="34" charset="-122"/>
                <a:ea typeface="微软雅黑" panose="020B0503020204020204" pitchFamily="34" charset="-122"/>
              </a:rPr>
              <a:t>台。</a:t>
            </a:r>
            <a:endParaRPr lang="zh-CN" altLang="en-US">
              <a:latin typeface="微软雅黑" panose="020B0503020204020204" pitchFamily="34" charset="-122"/>
              <a:ea typeface="微软雅黑" panose="020B0503020204020204" pitchFamily="34" charset="-122"/>
            </a:endParaRPr>
          </a:p>
        </p:txBody>
      </p:sp>
      <p:pic>
        <p:nvPicPr>
          <p:cNvPr id="9" name="图片 8"/>
          <p:cNvPicPr>
            <a:picLocks noChangeAspect="1"/>
          </p:cNvPicPr>
          <p:nvPr>
            <p:custDataLst>
              <p:tags r:id="rId1"/>
            </p:custDataLst>
          </p:nvPr>
        </p:nvPicPr>
        <p:blipFill>
          <a:blip r:embed="rId2"/>
          <a:stretch>
            <a:fillRect/>
          </a:stretch>
        </p:blipFill>
        <p:spPr>
          <a:xfrm>
            <a:off x="2023745" y="2423795"/>
            <a:ext cx="4314825" cy="1114425"/>
          </a:xfrm>
          <a:prstGeom prst="rect">
            <a:avLst/>
          </a:prstGeom>
        </p:spPr>
      </p:pic>
      <p:pic>
        <p:nvPicPr>
          <p:cNvPr id="13" name="图片 12"/>
          <p:cNvPicPr>
            <a:picLocks noChangeAspect="1"/>
          </p:cNvPicPr>
          <p:nvPr>
            <p:custDataLst>
              <p:tags r:id="rId3"/>
            </p:custDataLst>
          </p:nvPr>
        </p:nvPicPr>
        <p:blipFill>
          <a:blip r:embed="rId2"/>
          <a:stretch>
            <a:fillRect/>
          </a:stretch>
        </p:blipFill>
        <p:spPr>
          <a:xfrm>
            <a:off x="2023745" y="4246245"/>
            <a:ext cx="4314825" cy="1114425"/>
          </a:xfrm>
          <a:prstGeom prst="rect">
            <a:avLst/>
          </a:prstGeom>
        </p:spPr>
      </p:pic>
      <p:pic>
        <p:nvPicPr>
          <p:cNvPr id="14" name="图片 13" descr="汽车"/>
          <p:cNvPicPr>
            <a:picLocks noChangeAspect="1"/>
          </p:cNvPicPr>
          <p:nvPr>
            <p:custDataLst>
              <p:tags r:id="rId4"/>
            </p:custDataLst>
          </p:nvPr>
        </p:nvPicPr>
        <p:blipFill>
          <a:blip r:embed="rId5">
            <a:extLst>
              <a:ext uri="{96DAC541-7B7A-43D3-8B79-37D633B846F1}">
                <asvg:svgBlip xmlns:asvg="http://schemas.microsoft.com/office/drawing/2016/SVG/main" r:embed="rId6"/>
              </a:ext>
            </a:extLst>
          </a:blip>
          <a:stretch>
            <a:fillRect/>
          </a:stretch>
        </p:blipFill>
        <p:spPr>
          <a:xfrm>
            <a:off x="3346450" y="4450715"/>
            <a:ext cx="704850" cy="704850"/>
          </a:xfrm>
          <a:prstGeom prst="rect">
            <a:avLst/>
          </a:prstGeom>
        </p:spPr>
      </p:pic>
      <p:pic>
        <p:nvPicPr>
          <p:cNvPr id="15" name="图片 14" descr="汽车"/>
          <p:cNvPicPr>
            <a:picLocks noChangeAspect="1"/>
          </p:cNvPicPr>
          <p:nvPr>
            <p:custDataLst>
              <p:tags r:id="rId7"/>
            </p:custDataLst>
          </p:nvPr>
        </p:nvPicPr>
        <p:blipFill>
          <a:blip r:embed="rId5">
            <a:extLst>
              <a:ext uri="{96DAC541-7B7A-43D3-8B79-37D633B846F1}">
                <asvg:svgBlip xmlns:asvg="http://schemas.microsoft.com/office/drawing/2016/SVG/main" r:embed="rId6"/>
              </a:ext>
            </a:extLst>
          </a:blip>
          <a:stretch>
            <a:fillRect/>
          </a:stretch>
        </p:blipFill>
        <p:spPr>
          <a:xfrm>
            <a:off x="4416425" y="4450715"/>
            <a:ext cx="704850" cy="704850"/>
          </a:xfrm>
          <a:prstGeom prst="rect">
            <a:avLst/>
          </a:prstGeom>
        </p:spPr>
      </p:pic>
      <p:sp>
        <p:nvSpPr>
          <p:cNvPr id="16" name="文本框 15"/>
          <p:cNvSpPr txBox="1"/>
          <p:nvPr>
            <p:custDataLst>
              <p:tags r:id="rId8"/>
            </p:custDataLst>
          </p:nvPr>
        </p:nvSpPr>
        <p:spPr>
          <a:xfrm>
            <a:off x="6477000" y="2797175"/>
            <a:ext cx="4064000" cy="368300"/>
          </a:xfrm>
          <a:prstGeom prst="rect">
            <a:avLst/>
          </a:prstGeom>
          <a:noFill/>
        </p:spPr>
        <p:txBody>
          <a:bodyPr wrap="square" rtlCol="0">
            <a:spAutoFit/>
          </a:bodyPr>
          <a:p>
            <a:r>
              <a:rPr lang="zh-CN" altLang="en-US" b="1"/>
              <a:t>开始状态</a:t>
            </a:r>
            <a:endParaRPr lang="zh-CN" altLang="en-US" b="1"/>
          </a:p>
        </p:txBody>
      </p:sp>
      <p:sp>
        <p:nvSpPr>
          <p:cNvPr id="17" name="文本框 16"/>
          <p:cNvSpPr txBox="1"/>
          <p:nvPr>
            <p:custDataLst>
              <p:tags r:id="rId9"/>
            </p:custDataLst>
          </p:nvPr>
        </p:nvSpPr>
        <p:spPr>
          <a:xfrm>
            <a:off x="6477000" y="4619625"/>
            <a:ext cx="4064000" cy="368300"/>
          </a:xfrm>
          <a:prstGeom prst="rect">
            <a:avLst/>
          </a:prstGeom>
          <a:noFill/>
        </p:spPr>
        <p:txBody>
          <a:bodyPr wrap="square" rtlCol="0">
            <a:spAutoFit/>
          </a:bodyPr>
          <a:p>
            <a:r>
              <a:rPr lang="zh-CN" altLang="en-US" b="1"/>
              <a:t>完成任务状态。</a:t>
            </a:r>
            <a:endParaRPr lang="zh-CN" altLang="en-US" b="1"/>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矩形 1"/>
          <p:cNvSpPr>
            <a:spLocks noChangeArrowheads="1"/>
          </p:cNvSpPr>
          <p:nvPr/>
        </p:nvSpPr>
        <p:spPr bwMode="auto">
          <a:xfrm>
            <a:off x="0" y="-111125"/>
            <a:ext cx="11653520" cy="53428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nSpc>
                <a:spcPct val="150000"/>
              </a:lnSpc>
            </a:pPr>
            <a:r>
              <a:rPr lang="zh-CN" altLang="en-US" sz="2000" b="1">
                <a:latin typeface="微软雅黑" panose="020B0503020204020204" pitchFamily="34" charset="-122"/>
                <a:ea typeface="微软雅黑" panose="020B0503020204020204" pitchFamily="34" charset="-122"/>
              </a:rPr>
              <a:t>规则和得分：</a:t>
            </a:r>
            <a:endParaRPr lang="en-US" altLang="zh-CN" sz="2000" b="1">
              <a:latin typeface="微软雅黑" panose="020B0503020204020204" pitchFamily="34" charset="-122"/>
              <a:ea typeface="微软雅黑" panose="020B0503020204020204" pitchFamily="34" charset="-122"/>
            </a:endParaRPr>
          </a:p>
          <a:p>
            <a:pPr>
              <a:lnSpc>
                <a:spcPct val="200000"/>
              </a:lnSpc>
            </a:pPr>
            <a:r>
              <a:rPr lang="en-US" sz="1800">
                <a:latin typeface="微软雅黑" panose="020B0503020204020204" pitchFamily="34" charset="-122"/>
                <a:ea typeface="微软雅黑" panose="020B0503020204020204" pitchFamily="34" charset="-122"/>
              </a:rPr>
              <a:t>1.比赛共分两轮，单轮比赛时间为 3分钟</a:t>
            </a:r>
            <a:r>
              <a:rPr lang="zh-CN" altLang="en-US" sz="1800">
                <a:latin typeface="微软雅黑" panose="020B0503020204020204" pitchFamily="34" charset="-122"/>
                <a:ea typeface="微软雅黑" panose="020B0503020204020204" pitchFamily="34" charset="-122"/>
              </a:rPr>
              <a:t>。</a:t>
            </a:r>
            <a:r>
              <a:rPr lang="en-US" sz="1800">
                <a:latin typeface="微软雅黑" panose="020B0503020204020204" pitchFamily="34" charset="-122"/>
                <a:ea typeface="微软雅黑" panose="020B0503020204020204" pitchFamily="34" charset="-122"/>
              </a:rPr>
              <a:t>参赛队在第一轮开始前有90分钟的搭建、编程时间。</a:t>
            </a:r>
            <a:r>
              <a:rPr sz="1800">
                <a:latin typeface="微软雅黑" panose="020B0503020204020204" pitchFamily="34" charset="-122"/>
                <a:ea typeface="微软雅黑" panose="020B0503020204020204" pitchFamily="34" charset="-122"/>
              </a:rPr>
              <a:t>第一轮结束后，有30分钟时间进行第二轮调试</a:t>
            </a:r>
            <a:r>
              <a:rPr lang="zh-CN" sz="1800">
                <a:latin typeface="微软雅黑" panose="020B0503020204020204" pitchFamily="34" charset="-122"/>
                <a:ea typeface="微软雅黑" panose="020B0503020204020204" pitchFamily="34" charset="-122"/>
              </a:rPr>
              <a:t>。</a:t>
            </a:r>
            <a:endParaRPr sz="1800">
              <a:latin typeface="微软雅黑" panose="020B0503020204020204" pitchFamily="34" charset="-122"/>
              <a:ea typeface="微软雅黑" panose="020B0503020204020204" pitchFamily="34" charset="-122"/>
            </a:endParaRPr>
          </a:p>
          <a:p>
            <a:pPr>
              <a:lnSpc>
                <a:spcPct val="200000"/>
              </a:lnSpc>
            </a:pPr>
            <a:r>
              <a:rPr lang="en-US" altLang="zh-CN" sz="1800">
                <a:latin typeface="微软雅黑" panose="020B0503020204020204" pitchFamily="34" charset="-122"/>
                <a:ea typeface="微软雅黑" panose="020B0503020204020204" pitchFamily="34" charset="-122"/>
              </a:rPr>
              <a:t>2. </a:t>
            </a:r>
            <a:r>
              <a:rPr lang="zh-CN" altLang="en-US" sz="1800">
                <a:latin typeface="微软雅黑" panose="020B0503020204020204" pitchFamily="34" charset="-122"/>
                <a:ea typeface="微软雅黑" panose="020B0503020204020204" pitchFamily="34" charset="-122"/>
              </a:rPr>
              <a:t>每个组别所要求轨迹任务：</a:t>
            </a:r>
            <a:endParaRPr lang="zh-CN" altLang="en-US" sz="1800">
              <a:latin typeface="微软雅黑" panose="020B0503020204020204" pitchFamily="34" charset="-122"/>
              <a:ea typeface="微软雅黑" panose="020B0503020204020204" pitchFamily="34" charset="-122"/>
            </a:endParaRPr>
          </a:p>
          <a:p>
            <a:pPr>
              <a:lnSpc>
                <a:spcPct val="200000"/>
              </a:lnSpc>
            </a:pPr>
            <a:r>
              <a:rPr lang="en-US" sz="1800">
                <a:latin typeface="微软雅黑" panose="020B0503020204020204" pitchFamily="34" charset="-122"/>
                <a:ea typeface="微软雅黑" panose="020B0503020204020204" pitchFamily="34" charset="-122"/>
              </a:rPr>
              <a:t>	</a:t>
            </a:r>
            <a:r>
              <a:rPr sz="1800">
                <a:latin typeface="微软雅黑" panose="020B0503020204020204" pitchFamily="34" charset="-122"/>
                <a:ea typeface="微软雅黑" panose="020B0503020204020204" pitchFamily="34" charset="-122"/>
              </a:rPr>
              <a:t>小学组</a:t>
            </a:r>
            <a:r>
              <a:rPr lang="zh-CN" sz="1800">
                <a:latin typeface="微软雅黑" panose="020B0503020204020204" pitchFamily="34" charset="-122"/>
                <a:ea typeface="微软雅黑" panose="020B0503020204020204" pitchFamily="34" charset="-122"/>
              </a:rPr>
              <a:t>需要</a:t>
            </a:r>
            <a:r>
              <a:rPr sz="1800">
                <a:latin typeface="微软雅黑" panose="020B0503020204020204" pitchFamily="34" charset="-122"/>
                <a:ea typeface="微软雅黑" panose="020B0503020204020204" pitchFamily="34" charset="-122"/>
              </a:rPr>
              <a:t>完成</a:t>
            </a:r>
            <a:r>
              <a:rPr lang="en-US" sz="1800">
                <a:latin typeface="微软雅黑" panose="020B0503020204020204" pitchFamily="34" charset="-122"/>
                <a:ea typeface="微软雅黑" panose="020B0503020204020204" pitchFamily="34" charset="-122"/>
              </a:rPr>
              <a:t>2</a:t>
            </a:r>
            <a:r>
              <a:rPr lang="zh-CN" altLang="en-US" sz="1800">
                <a:latin typeface="微软雅黑" panose="020B0503020204020204" pitchFamily="34" charset="-122"/>
                <a:ea typeface="微软雅黑" panose="020B0503020204020204" pitchFamily="34" charset="-122"/>
              </a:rPr>
              <a:t>个回收</a:t>
            </a:r>
            <a:r>
              <a:rPr sz="1800">
                <a:latin typeface="微软雅黑" panose="020B0503020204020204" pitchFamily="34" charset="-122"/>
                <a:ea typeface="微软雅黑" panose="020B0503020204020204" pitchFamily="34" charset="-122"/>
              </a:rPr>
              <a:t>任务；</a:t>
            </a:r>
            <a:endParaRPr sz="1800">
              <a:latin typeface="微软雅黑" panose="020B0503020204020204" pitchFamily="34" charset="-122"/>
              <a:ea typeface="微软雅黑" panose="020B0503020204020204" pitchFamily="34" charset="-122"/>
            </a:endParaRPr>
          </a:p>
          <a:p>
            <a:pPr>
              <a:lnSpc>
                <a:spcPct val="200000"/>
              </a:lnSpc>
            </a:pPr>
            <a:r>
              <a:rPr sz="1800">
                <a:latin typeface="微软雅黑" panose="020B0503020204020204" pitchFamily="34" charset="-122"/>
                <a:ea typeface="微软雅黑" panose="020B0503020204020204" pitchFamily="34" charset="-122"/>
              </a:rPr>
              <a:t>   </a:t>
            </a:r>
            <a:r>
              <a:rPr lang="en-US" sz="1800">
                <a:latin typeface="微软雅黑" panose="020B0503020204020204" pitchFamily="34" charset="-122"/>
                <a:ea typeface="微软雅黑" panose="020B0503020204020204" pitchFamily="34" charset="-122"/>
              </a:rPr>
              <a:t>	</a:t>
            </a:r>
            <a:r>
              <a:rPr lang="zh-CN" sz="1800">
                <a:latin typeface="微软雅黑" panose="020B0503020204020204" pitchFamily="34" charset="-122"/>
                <a:ea typeface="微软雅黑" panose="020B0503020204020204" pitchFamily="34" charset="-122"/>
              </a:rPr>
              <a:t>初中</a:t>
            </a:r>
            <a:r>
              <a:rPr sz="1800">
                <a:latin typeface="微软雅黑" panose="020B0503020204020204" pitchFamily="34" charset="-122"/>
                <a:ea typeface="微软雅黑" panose="020B0503020204020204" pitchFamily="34" charset="-122"/>
              </a:rPr>
              <a:t>组</a:t>
            </a:r>
            <a:r>
              <a:rPr lang="zh-CN" sz="1800">
                <a:latin typeface="微软雅黑" panose="020B0503020204020204" pitchFamily="34" charset="-122"/>
                <a:ea typeface="微软雅黑" panose="020B0503020204020204" pitchFamily="34" charset="-122"/>
              </a:rPr>
              <a:t>需要完成</a:t>
            </a:r>
            <a:r>
              <a:rPr lang="en-US" altLang="zh-CN" sz="1800">
                <a:latin typeface="微软雅黑" panose="020B0503020204020204" pitchFamily="34" charset="-122"/>
                <a:ea typeface="微软雅黑" panose="020B0503020204020204" pitchFamily="34" charset="-122"/>
              </a:rPr>
              <a:t>3</a:t>
            </a:r>
            <a:r>
              <a:rPr lang="zh-CN" altLang="en-US" sz="1800">
                <a:latin typeface="微软雅黑" panose="020B0503020204020204" pitchFamily="34" charset="-122"/>
                <a:ea typeface="微软雅黑" panose="020B0503020204020204" pitchFamily="34" charset="-122"/>
              </a:rPr>
              <a:t>个回收任务</a:t>
            </a:r>
            <a:r>
              <a:rPr lang="zh-CN" sz="1800">
                <a:latin typeface="微软雅黑" panose="020B0503020204020204" pitchFamily="34" charset="-122"/>
                <a:ea typeface="微软雅黑" panose="020B0503020204020204" pitchFamily="34" charset="-122"/>
              </a:rPr>
              <a:t>；</a:t>
            </a:r>
            <a:endParaRPr lang="zh-CN" sz="1800">
              <a:latin typeface="微软雅黑" panose="020B0503020204020204" pitchFamily="34" charset="-122"/>
              <a:ea typeface="微软雅黑" panose="020B0503020204020204" pitchFamily="34" charset="-122"/>
            </a:endParaRPr>
          </a:p>
          <a:p>
            <a:pPr>
              <a:lnSpc>
                <a:spcPct val="200000"/>
              </a:lnSpc>
            </a:pPr>
            <a:r>
              <a:rPr lang="en-US" sz="1800">
                <a:latin typeface="微软雅黑" panose="020B0503020204020204" pitchFamily="34" charset="-122"/>
                <a:ea typeface="微软雅黑" panose="020B0503020204020204" pitchFamily="34" charset="-122"/>
                <a:sym typeface="+mn-ea"/>
              </a:rPr>
              <a:t>              </a:t>
            </a:r>
            <a:r>
              <a:rPr lang="zh-CN" altLang="en-US" sz="1800">
                <a:latin typeface="微软雅黑" panose="020B0503020204020204" pitchFamily="34" charset="-122"/>
                <a:ea typeface="微软雅黑" panose="020B0503020204020204" pitchFamily="34" charset="-122"/>
                <a:sym typeface="+mn-ea"/>
              </a:rPr>
              <a:t>高中</a:t>
            </a:r>
            <a:r>
              <a:rPr sz="1800">
                <a:latin typeface="微软雅黑" panose="020B0503020204020204" pitchFamily="34" charset="-122"/>
                <a:ea typeface="微软雅黑" panose="020B0503020204020204" pitchFamily="34" charset="-122"/>
                <a:sym typeface="+mn-ea"/>
              </a:rPr>
              <a:t>组</a:t>
            </a:r>
            <a:r>
              <a:rPr lang="zh-CN" sz="1800">
                <a:latin typeface="微软雅黑" panose="020B0503020204020204" pitchFamily="34" charset="-122"/>
                <a:ea typeface="微软雅黑" panose="020B0503020204020204" pitchFamily="34" charset="-122"/>
                <a:sym typeface="+mn-ea"/>
              </a:rPr>
              <a:t>需要完成</a:t>
            </a:r>
            <a:r>
              <a:rPr lang="en-US" altLang="zh-CN" sz="1800">
                <a:latin typeface="微软雅黑" panose="020B0503020204020204" pitchFamily="34" charset="-122"/>
                <a:ea typeface="微软雅黑" panose="020B0503020204020204" pitchFamily="34" charset="-122"/>
                <a:sym typeface="+mn-ea"/>
              </a:rPr>
              <a:t>4</a:t>
            </a:r>
            <a:r>
              <a:rPr lang="zh-CN" altLang="en-US" sz="1800">
                <a:latin typeface="微软雅黑" panose="020B0503020204020204" pitchFamily="34" charset="-122"/>
                <a:ea typeface="微软雅黑" panose="020B0503020204020204" pitchFamily="34" charset="-122"/>
                <a:sym typeface="+mn-ea"/>
              </a:rPr>
              <a:t>个回收任务</a:t>
            </a:r>
            <a:r>
              <a:rPr lang="zh-CN" sz="1800">
                <a:latin typeface="微软雅黑" panose="020B0503020204020204" pitchFamily="34" charset="-122"/>
                <a:ea typeface="微软雅黑" panose="020B0503020204020204" pitchFamily="34" charset="-122"/>
                <a:sym typeface="+mn-ea"/>
              </a:rPr>
              <a:t>；</a:t>
            </a:r>
            <a:endParaRPr sz="1800">
              <a:latin typeface="微软雅黑" panose="020B0503020204020204" pitchFamily="34" charset="-122"/>
              <a:ea typeface="微软雅黑" panose="020B0503020204020204" pitchFamily="34" charset="-122"/>
            </a:endParaRPr>
          </a:p>
          <a:p>
            <a:pPr>
              <a:lnSpc>
                <a:spcPct val="200000"/>
              </a:lnSpc>
            </a:pPr>
            <a:r>
              <a:rPr lang="en-US" altLang="zh-CN" sz="1800">
                <a:latin typeface="微软雅黑" panose="020B0503020204020204" pitchFamily="34" charset="-122"/>
                <a:ea typeface="微软雅黑" panose="020B0503020204020204" pitchFamily="34" charset="-122"/>
              </a:rPr>
              <a:t>3. </a:t>
            </a:r>
            <a:r>
              <a:rPr sz="1800">
                <a:latin typeface="微软雅黑" panose="020B0503020204020204" pitchFamily="34" charset="-122"/>
                <a:ea typeface="微软雅黑" panose="020B0503020204020204" pitchFamily="34" charset="-122"/>
                <a:sym typeface="+mn-ea"/>
              </a:rPr>
              <a:t>机器人必须沿着轨迹线向前运行，当机器人的主体结构投影全部脱离了轨迹线，就被认为是脱线运行。当机器人沿着轨迹线相反的方向走时，视为挑战失败，结束比赛</a:t>
            </a:r>
            <a:r>
              <a:rPr lang="zh-CN" altLang="en-US" sz="1800">
                <a:latin typeface="微软雅黑" panose="020B0503020204020204" pitchFamily="34" charset="-122"/>
                <a:ea typeface="微软雅黑" panose="020B0503020204020204" pitchFamily="34" charset="-122"/>
              </a:rPr>
              <a:t>。当前已经得到的分数保留</a:t>
            </a:r>
            <a:endParaRPr lang="zh-CN" altLang="en-US" sz="1800">
              <a:latin typeface="微软雅黑" panose="020B0503020204020204" pitchFamily="34" charset="-122"/>
              <a:ea typeface="微软雅黑" panose="020B0503020204020204" pitchFamily="34" charset="-122"/>
            </a:endParaRPr>
          </a:p>
          <a:p>
            <a:pPr>
              <a:lnSpc>
                <a:spcPct val="200000"/>
              </a:lnSpc>
            </a:pPr>
            <a:r>
              <a:rPr lang="en-US" altLang="zh-CN" sz="1800">
                <a:latin typeface="微软雅黑" panose="020B0503020204020204" pitchFamily="34" charset="-122"/>
                <a:ea typeface="微软雅黑" panose="020B0503020204020204" pitchFamily="34" charset="-122"/>
              </a:rPr>
              <a:t>4. </a:t>
            </a:r>
            <a:r>
              <a:rPr lang="zh-CN" altLang="en-US" sz="1800">
                <a:latin typeface="微软雅黑" panose="020B0503020204020204" pitchFamily="34" charset="-122"/>
                <a:ea typeface="微软雅黑" panose="020B0503020204020204" pitchFamily="34" charset="-122"/>
              </a:rPr>
              <a:t>记分方式：最终得分 =本轮所获的任务分+时间分（注：时间分：两台机器人完成所有任务后，时间分=180-完成时间（秒）。）  </a:t>
            </a:r>
            <a:endParaRPr lang="zh-CN" altLang="en-US" sz="1800">
              <a:latin typeface="微软雅黑" panose="020B0503020204020204" pitchFamily="34" charset="-122"/>
              <a:ea typeface="微软雅黑" panose="020B0503020204020204" pitchFamily="34" charset="-122"/>
            </a:endParaRPr>
          </a:p>
          <a:p>
            <a:pPr>
              <a:lnSpc>
                <a:spcPct val="200000"/>
              </a:lnSpc>
            </a:pPr>
            <a:r>
              <a:rPr lang="en-US" altLang="zh-CN" sz="1800">
                <a:latin typeface="微软雅黑" panose="020B0503020204020204" pitchFamily="34" charset="-122"/>
                <a:ea typeface="微软雅黑" panose="020B0503020204020204" pitchFamily="34" charset="-122"/>
              </a:rPr>
              <a:t>5. </a:t>
            </a:r>
            <a:r>
              <a:rPr lang="zh-CN" altLang="en-US" sz="1800">
                <a:latin typeface="微软雅黑" panose="020B0503020204020204" pitchFamily="34" charset="-122"/>
                <a:ea typeface="微软雅黑" panose="020B0503020204020204" pitchFamily="34" charset="-122"/>
              </a:rPr>
              <a:t>机器⼈在正常行驶过程中不允许⼈为打断，否则将被取消本轮成绩。</a:t>
            </a:r>
            <a:endParaRPr lang="zh-CN" altLang="en-US" sz="1800">
              <a:latin typeface="微软雅黑" panose="020B0503020204020204" pitchFamily="34" charset="-122"/>
              <a:ea typeface="微软雅黑" panose="020B0503020204020204" pitchFamily="34" charset="-122"/>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矩形 1"/>
          <p:cNvSpPr>
            <a:spLocks noChangeArrowheads="1"/>
          </p:cNvSpPr>
          <p:nvPr/>
        </p:nvSpPr>
        <p:spPr bwMode="auto">
          <a:xfrm>
            <a:off x="627698" y="254953"/>
            <a:ext cx="9717087" cy="5067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nSpc>
                <a:spcPct val="150000"/>
              </a:lnSpc>
            </a:pPr>
            <a:r>
              <a:rPr lang="zh-CN" altLang="en-US" sz="1800" b="1">
                <a:latin typeface="微软雅黑" panose="020B0503020204020204" pitchFamily="34" charset="-122"/>
                <a:ea typeface="微软雅黑" panose="020B0503020204020204" pitchFamily="34" charset="-122"/>
              </a:rPr>
              <a:t>智能轨迹赛任务分值计算</a:t>
            </a:r>
            <a:endParaRPr lang="zh-CN" altLang="en-US" sz="1800" b="1">
              <a:latin typeface="微软雅黑" panose="020B0503020204020204" pitchFamily="34" charset="-122"/>
              <a:ea typeface="微软雅黑" panose="020B0503020204020204" pitchFamily="34" charset="-122"/>
            </a:endParaRPr>
          </a:p>
        </p:txBody>
      </p:sp>
      <p:pic>
        <p:nvPicPr>
          <p:cNvPr id="4" name="图片 3"/>
          <p:cNvPicPr>
            <a:picLocks noChangeAspect="1"/>
          </p:cNvPicPr>
          <p:nvPr>
            <p:custDataLst>
              <p:tags r:id="rId1"/>
            </p:custDataLst>
          </p:nvPr>
        </p:nvPicPr>
        <p:blipFill>
          <a:blip r:embed="rId2"/>
          <a:stretch>
            <a:fillRect/>
          </a:stretch>
        </p:blipFill>
        <p:spPr>
          <a:xfrm>
            <a:off x="2716530" y="798830"/>
            <a:ext cx="6487160" cy="605980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7" name="标题 6"/>
          <p:cNvSpPr txBox="1">
            <a:spLocks noChangeArrowheads="1"/>
          </p:cNvSpPr>
          <p:nvPr/>
        </p:nvSpPr>
        <p:spPr bwMode="auto">
          <a:xfrm>
            <a:off x="838200" y="365125"/>
            <a:ext cx="10515600" cy="688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914400" indent="-914400">
              <a:defRPr>
                <a:solidFill>
                  <a:schemeClr val="tx1"/>
                </a:solidFill>
                <a:latin typeface="Arial" panose="020B0604020202020204" pitchFamily="34" charset="0"/>
                <a:ea typeface="宋体" panose="02010600030101010101" pitchFamily="2" charset="-122"/>
              </a:defRPr>
            </a:lvl1pPr>
            <a:lvl2pPr marL="914400" indent="-914400">
              <a:defRPr>
                <a:solidFill>
                  <a:schemeClr val="tx1"/>
                </a:solidFill>
                <a:latin typeface="Arial" panose="020B0604020202020204" pitchFamily="34" charset="0"/>
                <a:ea typeface="宋体" panose="02010600030101010101" pitchFamily="2" charset="-122"/>
              </a:defRPr>
            </a:lvl2pPr>
            <a:lvl3pPr indent="-914400">
              <a:defRPr>
                <a:solidFill>
                  <a:schemeClr val="tx1"/>
                </a:solidFill>
                <a:latin typeface="Arial" panose="020B0604020202020204" pitchFamily="34" charset="0"/>
                <a:ea typeface="宋体" panose="02010600030101010101" pitchFamily="2" charset="-122"/>
              </a:defRPr>
            </a:lvl3pPr>
            <a:lvl4pPr marL="914400" indent="-914400">
              <a:defRPr>
                <a:solidFill>
                  <a:schemeClr val="tx1"/>
                </a:solidFill>
                <a:latin typeface="Arial" panose="020B0604020202020204" pitchFamily="34" charset="0"/>
                <a:ea typeface="宋体" panose="02010600030101010101" pitchFamily="2" charset="-122"/>
              </a:defRPr>
            </a:lvl4pPr>
            <a:lvl5pPr marL="914400" indent="-914400">
              <a:defRPr>
                <a:solidFill>
                  <a:schemeClr val="tx1"/>
                </a:solidFill>
                <a:latin typeface="Arial" panose="020B0604020202020204" pitchFamily="34" charset="0"/>
                <a:ea typeface="宋体" panose="02010600030101010101" pitchFamily="2" charset="-122"/>
              </a:defRPr>
            </a:lvl5pPr>
            <a:lvl6pPr marL="1371600" indent="-9144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1828800" indent="-9144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2286000" indent="-9144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2743200" indent="-9144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lnSpc>
                <a:spcPct val="90000"/>
              </a:lnSpc>
            </a:pPr>
            <a:r>
              <a:rPr lang="zh-CN" altLang="en-US" sz="3200" dirty="0">
                <a:solidFill>
                  <a:srgbClr val="01A89C"/>
                </a:solidFill>
                <a:latin typeface="Calibri" panose="020F0502020204030204" pitchFamily="34" charset="0"/>
                <a:ea typeface="微软雅黑" panose="020B0503020204020204" pitchFamily="34" charset="-122"/>
                <a:sym typeface="Calibri" panose="020F0502020204030204" pitchFamily="34" charset="0"/>
              </a:rPr>
              <a:t>机器人演示</a:t>
            </a:r>
            <a:endParaRPr lang="zh-CN" altLang="en-US" sz="3200" dirty="0">
              <a:solidFill>
                <a:srgbClr val="01A89C"/>
              </a:solidFill>
              <a:latin typeface="Calibri" panose="020F0502020204030204" pitchFamily="34" charset="0"/>
              <a:ea typeface="微软雅黑" panose="020B0503020204020204" pitchFamily="34" charset="-122"/>
              <a:sym typeface="Calibri" panose="020F0502020204030204" pitchFamily="34" charset="0"/>
            </a:endParaRPr>
          </a:p>
        </p:txBody>
      </p:sp>
      <p:pic>
        <p:nvPicPr>
          <p:cNvPr id="2" name="Line Following">
            <a:hlinkClick r:id="" action="ppaction://media"/>
          </p:cNvPr>
          <p:cNvPicPr>
            <a:picLocks noChangeAspect="1"/>
          </p:cNvPicPr>
          <p:nvPr>
            <a:videoFile r:link="rId1"/>
            <p:extLst>
              <p:ext uri="{DAA4B4D4-6D71-4841-9C94-3DE7FCFB9230}">
                <p14:media xmlns:p14="http://schemas.microsoft.com/office/powerpoint/2010/main" r:link="rId2"/>
              </p:ext>
            </p:extLst>
            <p:custDataLst>
              <p:tags r:id="rId3"/>
            </p:custDataLst>
          </p:nvPr>
        </p:nvPicPr>
        <p:blipFill>
          <a:blip r:embed="rId4"/>
          <a:stretch>
            <a:fillRect/>
          </a:stretch>
        </p:blipFill>
        <p:spPr>
          <a:xfrm>
            <a:off x="0" y="422910"/>
            <a:ext cx="12191365" cy="669226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386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流程图: 决策 14"/>
          <p:cNvSpPr>
            <a:spLocks noChangeArrowheads="1"/>
          </p:cNvSpPr>
          <p:nvPr/>
        </p:nvSpPr>
        <p:spPr bwMode="auto">
          <a:xfrm>
            <a:off x="4489450" y="2833688"/>
            <a:ext cx="3330575" cy="1519237"/>
          </a:xfrm>
          <a:prstGeom prst="flowChartDecision">
            <a:avLst/>
          </a:prstGeom>
          <a:solidFill>
            <a:srgbClr val="BFBFBF"/>
          </a:solidFill>
          <a:ln w="57150">
            <a:solidFill>
              <a:srgbClr val="EEEEEE"/>
            </a:solidFill>
            <a:bevel/>
          </a:ln>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endParaRPr lang="zh-CN" altLang="zh-CN">
              <a:solidFill>
                <a:srgbClr val="FFFFFF"/>
              </a:solidFill>
              <a:sym typeface="Calibri" panose="020F0502020204030204" pitchFamily="34" charset="0"/>
            </a:endParaRPr>
          </a:p>
        </p:txBody>
      </p:sp>
      <p:sp>
        <p:nvSpPr>
          <p:cNvPr id="5123" name="流程图: 决策 15"/>
          <p:cNvSpPr>
            <a:spLocks noChangeArrowheads="1"/>
          </p:cNvSpPr>
          <p:nvPr/>
        </p:nvSpPr>
        <p:spPr bwMode="auto">
          <a:xfrm>
            <a:off x="4489450" y="2514600"/>
            <a:ext cx="3330575" cy="1520825"/>
          </a:xfrm>
          <a:prstGeom prst="flowChartDecision">
            <a:avLst/>
          </a:prstGeom>
          <a:solidFill>
            <a:srgbClr val="D8D8D8"/>
          </a:solidFill>
          <a:ln w="57150">
            <a:solidFill>
              <a:srgbClr val="EEEEEE"/>
            </a:solidFill>
            <a:bevel/>
          </a:ln>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endParaRPr lang="zh-CN" altLang="zh-CN">
              <a:solidFill>
                <a:srgbClr val="FFFFFF"/>
              </a:solidFill>
              <a:sym typeface="Calibri" panose="020F0502020204030204" pitchFamily="34" charset="0"/>
            </a:endParaRPr>
          </a:p>
        </p:txBody>
      </p:sp>
      <p:sp>
        <p:nvSpPr>
          <p:cNvPr id="5124" name="流程图: 决策 16">
            <a:hlinkClick r:id="rId1" action="ppaction://hlinkfile"/>
          </p:cNvPr>
          <p:cNvSpPr>
            <a:spLocks noChangeArrowheads="1"/>
          </p:cNvSpPr>
          <p:nvPr/>
        </p:nvSpPr>
        <p:spPr bwMode="auto">
          <a:xfrm>
            <a:off x="4489450" y="2155825"/>
            <a:ext cx="3330575" cy="1520825"/>
          </a:xfrm>
          <a:prstGeom prst="flowChartDecision">
            <a:avLst/>
          </a:prstGeom>
          <a:solidFill>
            <a:srgbClr val="01A89C"/>
          </a:solidFill>
          <a:ln w="57150">
            <a:solidFill>
              <a:srgbClr val="EEEEEE"/>
            </a:solidFill>
            <a:bevel/>
          </a:ln>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endParaRPr lang="zh-CN" altLang="zh-CN">
              <a:solidFill>
                <a:srgbClr val="01A89C"/>
              </a:solidFill>
              <a:sym typeface="Calibri" panose="020F0502020204030204" pitchFamily="34" charset="0"/>
            </a:endParaRPr>
          </a:p>
        </p:txBody>
      </p:sp>
      <p:sp>
        <p:nvSpPr>
          <p:cNvPr id="5125" name="标题 4"/>
          <p:cNvSpPr>
            <a:spLocks noGrp="1" noChangeArrowheads="1"/>
          </p:cNvSpPr>
          <p:nvPr>
            <p:ph type="title" idx="4294967295"/>
          </p:nvPr>
        </p:nvSpPr>
        <p:spPr bwMode="auto">
          <a:xfrm>
            <a:off x="838200" y="4352925"/>
            <a:ext cx="10515600" cy="1325563"/>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r>
              <a:rPr lang="zh-CN" altLang="en-US" b="1"/>
              <a:t>赛制以及规则介绍</a:t>
            </a:r>
            <a:endParaRPr lang="zh-CN" altLang="en-US" b="1"/>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矩形 1"/>
          <p:cNvSpPr>
            <a:spLocks noChangeArrowheads="1"/>
          </p:cNvSpPr>
          <p:nvPr/>
        </p:nvSpPr>
        <p:spPr bwMode="auto">
          <a:xfrm>
            <a:off x="557213" y="573088"/>
            <a:ext cx="9717087" cy="39693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nSpc>
                <a:spcPct val="150000"/>
              </a:lnSpc>
            </a:pPr>
            <a:r>
              <a:rPr lang="zh-CN" altLang="en-US" sz="2800" b="1">
                <a:latin typeface="微软雅黑" panose="020B0503020204020204" pitchFamily="34" charset="-122"/>
                <a:ea typeface="微软雅黑" panose="020B0503020204020204" pitchFamily="34" charset="-122"/>
              </a:rPr>
              <a:t>比赛内容：</a:t>
            </a:r>
            <a:endParaRPr lang="zh-CN" altLang="en-US" sz="2800" b="1">
              <a:latin typeface="微软雅黑" panose="020B0503020204020204" pitchFamily="34" charset="-122"/>
              <a:ea typeface="微软雅黑" panose="020B0503020204020204" pitchFamily="34" charset="-122"/>
            </a:endParaRPr>
          </a:p>
          <a:p>
            <a:pPr>
              <a:lnSpc>
                <a:spcPct val="150000"/>
              </a:lnSpc>
            </a:pPr>
            <a:r>
              <a:rPr lang="zh-CN" altLang="en-US" sz="2800">
                <a:latin typeface="微软雅黑" panose="020B0503020204020204" pitchFamily="34" charset="-122"/>
                <a:ea typeface="微软雅黑" panose="020B0503020204020204" pitchFamily="34" charset="-122"/>
              </a:rPr>
              <a:t>本次轨迹赛以“垃圾分类”为主题，要求参赛选手们设计符合竞赛要求的机器人在模拟的城镇中执行生活垃圾的收集和分类任务。每个参赛队由2台自主运行的机器人组成，在跑道内，机器人从起点出发，当遇到任务区时需要完成相应的收集任务送回分类区。</a:t>
            </a:r>
            <a:endParaRPr lang="zh-CN" altLang="en-US" sz="2800">
              <a:latin typeface="微软雅黑" panose="020B0503020204020204" pitchFamily="34" charset="-122"/>
              <a:ea typeface="微软雅黑" panose="020B0503020204020204" pitchFamily="34" charset="-122"/>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矩形 1"/>
          <p:cNvSpPr>
            <a:spLocks noChangeArrowheads="1"/>
          </p:cNvSpPr>
          <p:nvPr/>
        </p:nvSpPr>
        <p:spPr bwMode="auto">
          <a:xfrm>
            <a:off x="1052513" y="390208"/>
            <a:ext cx="9717087" cy="20300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nSpc>
                <a:spcPct val="150000"/>
              </a:lnSpc>
            </a:pPr>
            <a:r>
              <a:rPr lang="zh-CN" altLang="en-US" b="1">
                <a:latin typeface="微软雅黑" panose="020B0503020204020204" pitchFamily="34" charset="-122"/>
                <a:ea typeface="微软雅黑" panose="020B0503020204020204" pitchFamily="34" charset="-122"/>
              </a:rPr>
              <a:t>分组：</a:t>
            </a:r>
            <a:endParaRPr lang="zh-CN" altLang="en-US" b="1">
              <a:latin typeface="微软雅黑" panose="020B0503020204020204" pitchFamily="34" charset="-122"/>
              <a:ea typeface="微软雅黑" panose="020B0503020204020204" pitchFamily="34" charset="-122"/>
            </a:endParaRPr>
          </a:p>
          <a:p>
            <a:pPr>
              <a:lnSpc>
                <a:spcPct val="150000"/>
              </a:lnSpc>
            </a:pPr>
            <a:r>
              <a:rPr lang="zh-CN" altLang="en-US" sz="1600">
                <a:latin typeface="微软雅黑" panose="020B0503020204020204" pitchFamily="34" charset="-122"/>
                <a:ea typeface="微软雅黑" panose="020B0503020204020204" pitchFamily="34" charset="-122"/>
              </a:rPr>
              <a:t>智能轨迹赛分为⼩学、初中、⾼中</a:t>
            </a:r>
            <a:r>
              <a:rPr lang="en-US" altLang="zh-CN" sz="1600">
                <a:latin typeface="微软雅黑" panose="020B0503020204020204" pitchFamily="34" charset="-122"/>
                <a:ea typeface="微软雅黑" panose="020B0503020204020204" pitchFamily="34" charset="-122"/>
              </a:rPr>
              <a:t>3</a:t>
            </a:r>
            <a:r>
              <a:rPr lang="zh-CN" altLang="en-US" sz="1600">
                <a:latin typeface="微软雅黑" panose="020B0503020204020204" pitchFamily="34" charset="-122"/>
                <a:ea typeface="微软雅黑" panose="020B0503020204020204" pitchFamily="34" charset="-122"/>
              </a:rPr>
              <a:t>个组别，每⽀队伍由</a:t>
            </a:r>
            <a:r>
              <a:rPr lang="en-US" altLang="zh-CN" sz="1600">
                <a:latin typeface="微软雅黑" panose="020B0503020204020204" pitchFamily="34" charset="-122"/>
                <a:ea typeface="微软雅黑" panose="020B0503020204020204" pitchFamily="34" charset="-122"/>
              </a:rPr>
              <a:t>2</a:t>
            </a:r>
            <a:r>
              <a:rPr lang="zh-CN" altLang="en-US" sz="1600">
                <a:latin typeface="微软雅黑" panose="020B0503020204020204" pitchFamily="34" charset="-122"/>
                <a:ea typeface="微软雅黑" panose="020B0503020204020204" pitchFamily="34" charset="-122"/>
              </a:rPr>
              <a:t>名选⼿组成。</a:t>
            </a:r>
            <a:endParaRPr lang="en-US" altLang="zh-CN" sz="1600">
              <a:latin typeface="微软雅黑" panose="020B0503020204020204" pitchFamily="34" charset="-122"/>
              <a:ea typeface="微软雅黑" panose="020B0503020204020204" pitchFamily="34" charset="-122"/>
            </a:endParaRPr>
          </a:p>
          <a:p>
            <a:pPr>
              <a:lnSpc>
                <a:spcPct val="150000"/>
              </a:lnSpc>
            </a:pPr>
            <a:endParaRPr lang="en-US" altLang="zh-CN" sz="1600">
              <a:latin typeface="微软雅黑" panose="020B0503020204020204" pitchFamily="34" charset="-122"/>
              <a:ea typeface="微软雅黑" panose="020B0503020204020204" pitchFamily="34" charset="-122"/>
            </a:endParaRPr>
          </a:p>
          <a:p>
            <a:pPr>
              <a:lnSpc>
                <a:spcPct val="150000"/>
              </a:lnSpc>
            </a:pPr>
            <a:r>
              <a:rPr lang="zh-CN" altLang="en-US" b="1">
                <a:latin typeface="微软雅黑" panose="020B0503020204020204" pitchFamily="34" charset="-122"/>
                <a:ea typeface="微软雅黑" panose="020B0503020204020204" pitchFamily="34" charset="-122"/>
              </a:rPr>
              <a:t>机器人要求：</a:t>
            </a:r>
            <a:endParaRPr lang="zh-CN" altLang="en-US" b="1">
              <a:latin typeface="微软雅黑" panose="020B0503020204020204" pitchFamily="34" charset="-122"/>
              <a:ea typeface="微软雅黑" panose="020B0503020204020204" pitchFamily="34" charset="-122"/>
            </a:endParaRPr>
          </a:p>
          <a:p>
            <a:pPr>
              <a:lnSpc>
                <a:spcPct val="150000"/>
              </a:lnSpc>
            </a:pPr>
            <a:endParaRPr lang="zh-CN" altLang="en-US" sz="1600">
              <a:latin typeface="微软雅黑" panose="020B0503020204020204" pitchFamily="34" charset="-122"/>
              <a:ea typeface="微软雅黑" panose="020B0503020204020204" pitchFamily="34" charset="-122"/>
            </a:endParaRPr>
          </a:p>
        </p:txBody>
      </p:sp>
      <p:graphicFrame>
        <p:nvGraphicFramePr>
          <p:cNvPr id="7" name="表格 6"/>
          <p:cNvGraphicFramePr>
            <a:graphicFrameLocks noGrp="1"/>
          </p:cNvGraphicFramePr>
          <p:nvPr>
            <p:custDataLst>
              <p:tags r:id="rId1"/>
            </p:custDataLst>
          </p:nvPr>
        </p:nvGraphicFramePr>
        <p:xfrm>
          <a:off x="3025775" y="1751330"/>
          <a:ext cx="6574155" cy="2768600"/>
        </p:xfrm>
        <a:graphic>
          <a:graphicData uri="http://schemas.openxmlformats.org/drawingml/2006/table">
            <a:tbl>
              <a:tblPr>
                <a:tableStyleId>{5C22544A-7EE6-4342-B048-85BDC9FD1C3A}</a:tableStyleId>
              </a:tblPr>
              <a:tblGrid>
                <a:gridCol w="1997710"/>
                <a:gridCol w="4576445"/>
              </a:tblGrid>
              <a:tr h="346075">
                <a:tc>
                  <a:txBody>
                    <a:bodyPr/>
                    <a:lstStyle/>
                    <a:p>
                      <a:pPr algn="l" fontAlgn="ctr"/>
                      <a:r>
                        <a:rPr lang="zh-CN" altLang="en-US" sz="1200" u="none" strike="noStrike" dirty="0">
                          <a:effectLst/>
                          <a:latin typeface="+mn-ea"/>
                          <a:ea typeface="+mn-ea"/>
                        </a:rPr>
                        <a:t>机器人平台</a:t>
                      </a:r>
                      <a:endParaRPr lang="zh-CN" altLang="en-US" sz="1200" b="0" i="0" u="none" strike="noStrike" dirty="0">
                        <a:solidFill>
                          <a:srgbClr val="000000"/>
                        </a:solidFill>
                        <a:effectLst/>
                        <a:latin typeface="+mn-ea"/>
                        <a:ea typeface="+mn-ea"/>
                      </a:endParaRPr>
                    </a:p>
                  </a:txBody>
                  <a:tcPr marL="12979" marR="12979" marT="12975" marB="0" anchor="ctr"/>
                </a:tc>
                <a:tc>
                  <a:txBody>
                    <a:bodyPr/>
                    <a:lstStyle/>
                    <a:p>
                      <a:pPr algn="l" fontAlgn="ctr"/>
                      <a:r>
                        <a:rPr lang="en-US" altLang="zh-CN" sz="1200" b="0" i="0" u="none" strike="noStrike">
                          <a:solidFill>
                            <a:srgbClr val="000000"/>
                          </a:solidFill>
                          <a:effectLst/>
                          <a:latin typeface="+mn-ea"/>
                          <a:ea typeface="+mn-ea"/>
                        </a:rPr>
                        <a:t>QB1808</a:t>
                      </a:r>
                      <a:r>
                        <a:rPr lang="zh-CN" altLang="en-US" sz="1200" b="0" i="0" u="none" strike="noStrike">
                          <a:solidFill>
                            <a:srgbClr val="000000"/>
                          </a:solidFill>
                          <a:effectLst/>
                          <a:latin typeface="+mn-ea"/>
                          <a:ea typeface="+mn-ea"/>
                        </a:rPr>
                        <a:t>系列套装</a:t>
                      </a:r>
                      <a:endParaRPr lang="zh-CN" altLang="en-US" sz="1200" b="0" i="0" u="none" strike="noStrike">
                        <a:solidFill>
                          <a:srgbClr val="000000"/>
                        </a:solidFill>
                        <a:effectLst/>
                        <a:latin typeface="+mn-ea"/>
                        <a:ea typeface="+mn-ea"/>
                      </a:endParaRPr>
                    </a:p>
                  </a:txBody>
                  <a:tcPr marL="12979" marR="12979" marT="12975" marB="0" anchor="ctr"/>
                </a:tc>
              </a:tr>
              <a:tr h="346075">
                <a:tc>
                  <a:txBody>
                    <a:bodyPr/>
                    <a:lstStyle/>
                    <a:p>
                      <a:pPr algn="l" fontAlgn="ctr"/>
                      <a:r>
                        <a:rPr lang="zh-CN" altLang="en-US" sz="1200" u="none" strike="noStrike" dirty="0">
                          <a:effectLst/>
                          <a:latin typeface="+mn-ea"/>
                          <a:ea typeface="+mn-ea"/>
                        </a:rPr>
                        <a:t>机器人类型</a:t>
                      </a:r>
                      <a:endParaRPr lang="zh-CN" altLang="en-US" sz="1200" b="0" i="0" u="none" strike="noStrike" dirty="0">
                        <a:solidFill>
                          <a:srgbClr val="000000"/>
                        </a:solidFill>
                        <a:effectLst/>
                        <a:latin typeface="+mn-ea"/>
                        <a:ea typeface="+mn-ea"/>
                      </a:endParaRPr>
                    </a:p>
                  </a:txBody>
                  <a:tcPr marL="12979" marR="12979" marT="12975" marB="0" anchor="ctr"/>
                </a:tc>
                <a:tc>
                  <a:txBody>
                    <a:bodyPr/>
                    <a:lstStyle/>
                    <a:p>
                      <a:pPr algn="l" fontAlgn="ctr"/>
                      <a:r>
                        <a:rPr lang="zh-CN" altLang="en-US" sz="1200" u="none" strike="noStrike" dirty="0">
                          <a:effectLst/>
                          <a:latin typeface="+mn-ea"/>
                          <a:ea typeface="+mn-ea"/>
                        </a:rPr>
                        <a:t>全自主机器人</a:t>
                      </a:r>
                      <a:endParaRPr lang="zh-CN" altLang="en-US" sz="1200" b="0" i="0" u="none" strike="noStrike" dirty="0">
                        <a:solidFill>
                          <a:srgbClr val="000000"/>
                        </a:solidFill>
                        <a:effectLst/>
                        <a:latin typeface="+mn-ea"/>
                        <a:ea typeface="+mn-ea"/>
                      </a:endParaRPr>
                    </a:p>
                  </a:txBody>
                  <a:tcPr marL="12979" marR="12979" marT="12975" marB="0" anchor="ctr"/>
                </a:tc>
              </a:tr>
              <a:tr h="346075">
                <a:tc>
                  <a:txBody>
                    <a:bodyPr/>
                    <a:lstStyle/>
                    <a:p>
                      <a:pPr algn="l" fontAlgn="ctr"/>
                      <a:r>
                        <a:rPr lang="zh-CN" altLang="en-US" sz="1200" u="none" strike="noStrike" dirty="0">
                          <a:effectLst/>
                          <a:latin typeface="+mn-ea"/>
                          <a:ea typeface="+mn-ea"/>
                        </a:rPr>
                        <a:t>最大体积</a:t>
                      </a:r>
                      <a:endParaRPr lang="zh-CN" altLang="en-US" sz="1200" b="0" i="0" u="none" strike="noStrike" dirty="0">
                        <a:solidFill>
                          <a:srgbClr val="000000"/>
                        </a:solidFill>
                        <a:effectLst/>
                        <a:latin typeface="+mn-ea"/>
                        <a:ea typeface="+mn-ea"/>
                      </a:endParaRPr>
                    </a:p>
                  </a:txBody>
                  <a:tcPr marL="12979" marR="12979" marT="12975" marB="0" anchor="ctr"/>
                </a:tc>
                <a:tc>
                  <a:txBody>
                    <a:bodyPr/>
                    <a:lstStyle/>
                    <a:p>
                      <a:pPr algn="l" fontAlgn="ctr"/>
                      <a:r>
                        <a:rPr lang="zh-CN" altLang="en-US" sz="1200" u="none" strike="noStrike" dirty="0">
                          <a:effectLst/>
                          <a:latin typeface="+mn-ea"/>
                          <a:ea typeface="+mn-ea"/>
                        </a:rPr>
                        <a:t>不超过</a:t>
                      </a:r>
                      <a:r>
                        <a:rPr lang="en-US" sz="1200" u="none" strike="noStrike" dirty="0">
                          <a:effectLst/>
                          <a:latin typeface="+mn-ea"/>
                          <a:ea typeface="+mn-ea"/>
                        </a:rPr>
                        <a:t>30*30*30</a:t>
                      </a:r>
                      <a:r>
                        <a:rPr lang="zh-CN" altLang="en-US" sz="1200" u="none" strike="noStrike" dirty="0">
                          <a:effectLst/>
                          <a:latin typeface="+mn-ea"/>
                          <a:ea typeface="+mn-ea"/>
                        </a:rPr>
                        <a:t>厘米，机器人启动后可以展开</a:t>
                      </a:r>
                      <a:endParaRPr lang="zh-CN" altLang="en-US" sz="1200" b="0" i="0" u="none" strike="noStrike" dirty="0">
                        <a:solidFill>
                          <a:srgbClr val="000000"/>
                        </a:solidFill>
                        <a:effectLst/>
                        <a:latin typeface="+mn-ea"/>
                        <a:ea typeface="+mn-ea"/>
                      </a:endParaRPr>
                    </a:p>
                  </a:txBody>
                  <a:tcPr marL="12979" marR="12979" marT="12975" marB="0" anchor="ctr"/>
                </a:tc>
              </a:tr>
              <a:tr h="346075">
                <a:tc>
                  <a:txBody>
                    <a:bodyPr/>
                    <a:lstStyle/>
                    <a:p>
                      <a:pPr algn="l" fontAlgn="ctr"/>
                      <a:r>
                        <a:rPr lang="zh-CN" altLang="en-US" sz="1200" u="none" strike="noStrike">
                          <a:effectLst/>
                          <a:latin typeface="+mn-ea"/>
                          <a:ea typeface="+mn-ea"/>
                        </a:rPr>
                        <a:t>控制器数量</a:t>
                      </a:r>
                      <a:endParaRPr lang="zh-CN" altLang="en-US" sz="1200" b="0" i="0" u="none" strike="noStrike">
                        <a:solidFill>
                          <a:srgbClr val="000000"/>
                        </a:solidFill>
                        <a:effectLst/>
                        <a:latin typeface="+mn-ea"/>
                        <a:ea typeface="+mn-ea"/>
                      </a:endParaRPr>
                    </a:p>
                  </a:txBody>
                  <a:tcPr marL="12979" marR="12979" marT="12975" marB="0" anchor="ctr"/>
                </a:tc>
                <a:tc>
                  <a:txBody>
                    <a:bodyPr/>
                    <a:lstStyle/>
                    <a:p>
                      <a:pPr algn="l" fontAlgn="ctr"/>
                      <a:r>
                        <a:rPr lang="zh-CN" altLang="en-US" sz="1200" u="none" strike="noStrike" dirty="0">
                          <a:effectLst/>
                          <a:latin typeface="+mn-ea"/>
                          <a:ea typeface="+mn-ea"/>
                        </a:rPr>
                        <a:t>允许使用多个</a:t>
                      </a:r>
                      <a:r>
                        <a:rPr lang="en-US" altLang="zh-CN" sz="1200" u="none" strike="noStrike" dirty="0">
                          <a:effectLst/>
                          <a:latin typeface="+mn-ea"/>
                          <a:ea typeface="+mn-ea"/>
                        </a:rPr>
                        <a:t>ZhRobot</a:t>
                      </a:r>
                      <a:r>
                        <a:rPr lang="zh-CN" altLang="en-US" sz="1200" u="none" strike="noStrike" dirty="0">
                          <a:effectLst/>
                          <a:latin typeface="+mn-ea"/>
                          <a:ea typeface="+mn-ea"/>
                        </a:rPr>
                        <a:t>控制器</a:t>
                      </a:r>
                      <a:endParaRPr lang="zh-CN" altLang="en-US" sz="1200" b="0" i="0" u="none" strike="noStrike" dirty="0">
                        <a:solidFill>
                          <a:srgbClr val="000000"/>
                        </a:solidFill>
                        <a:effectLst/>
                        <a:latin typeface="+mn-ea"/>
                        <a:ea typeface="+mn-ea"/>
                      </a:endParaRPr>
                    </a:p>
                  </a:txBody>
                  <a:tcPr marL="12979" marR="12979" marT="12975" marB="0" anchor="ctr"/>
                </a:tc>
              </a:tr>
              <a:tr h="346075">
                <a:tc>
                  <a:txBody>
                    <a:bodyPr/>
                    <a:lstStyle/>
                    <a:p>
                      <a:pPr algn="l" fontAlgn="ctr"/>
                      <a:r>
                        <a:rPr lang="zh-CN" altLang="en-US" sz="1200" u="none" strike="noStrike" dirty="0">
                          <a:effectLst/>
                          <a:latin typeface="+mn-ea"/>
                          <a:ea typeface="+mn-ea"/>
                        </a:rPr>
                        <a:t>传感器类型</a:t>
                      </a:r>
                      <a:endParaRPr lang="zh-CN" altLang="en-US" sz="1200" b="0" i="0" u="none" strike="noStrike" dirty="0">
                        <a:solidFill>
                          <a:srgbClr val="000000"/>
                        </a:solidFill>
                        <a:effectLst/>
                        <a:latin typeface="+mn-ea"/>
                        <a:ea typeface="+mn-ea"/>
                      </a:endParaRPr>
                    </a:p>
                  </a:txBody>
                  <a:tcPr marL="12979" marR="12979" marT="12975" marB="0" anchor="ctr"/>
                </a:tc>
                <a:tc>
                  <a:txBody>
                    <a:bodyPr/>
                    <a:lstStyle/>
                    <a:p>
                      <a:pPr algn="l" fontAlgn="ctr"/>
                      <a:r>
                        <a:rPr lang="en-US" altLang="zh-CN" sz="1200">
                          <a:solidFill>
                            <a:srgbClr val="000000"/>
                          </a:solidFill>
                          <a:effectLst/>
                          <a:latin typeface="+mn-ea"/>
                          <a:sym typeface="+mn-ea"/>
                        </a:rPr>
                        <a:t>QB1808</a:t>
                      </a:r>
                      <a:r>
                        <a:rPr lang="zh-CN" altLang="en-US" sz="1200">
                          <a:solidFill>
                            <a:srgbClr val="000000"/>
                          </a:solidFill>
                          <a:effectLst/>
                          <a:latin typeface="+mn-ea"/>
                          <a:sym typeface="+mn-ea"/>
                        </a:rPr>
                        <a:t>系列传感器</a:t>
                      </a:r>
                      <a:endParaRPr lang="zh-CN" altLang="en-US" sz="1200" b="0" i="0" u="none" strike="noStrike" dirty="0">
                        <a:solidFill>
                          <a:srgbClr val="000000"/>
                        </a:solidFill>
                        <a:effectLst/>
                        <a:latin typeface="+mn-ea"/>
                        <a:ea typeface="+mn-ea"/>
                      </a:endParaRPr>
                    </a:p>
                  </a:txBody>
                  <a:tcPr marL="12979" marR="12979" marT="12975" marB="0" anchor="ctr"/>
                </a:tc>
              </a:tr>
              <a:tr h="346075">
                <a:tc>
                  <a:txBody>
                    <a:bodyPr/>
                    <a:lstStyle/>
                    <a:p>
                      <a:pPr algn="l" fontAlgn="ctr"/>
                      <a:r>
                        <a:rPr lang="zh-CN" altLang="en-US" sz="1200" u="none" strike="noStrike">
                          <a:effectLst/>
                          <a:latin typeface="+mn-ea"/>
                          <a:ea typeface="+mn-ea"/>
                        </a:rPr>
                        <a:t>传感器数量</a:t>
                      </a:r>
                      <a:endParaRPr lang="zh-CN" altLang="en-US" sz="1200" b="0" i="0" u="none" strike="noStrike">
                        <a:solidFill>
                          <a:srgbClr val="000000"/>
                        </a:solidFill>
                        <a:effectLst/>
                        <a:latin typeface="+mn-ea"/>
                        <a:ea typeface="+mn-ea"/>
                      </a:endParaRPr>
                    </a:p>
                  </a:txBody>
                  <a:tcPr marL="12979" marR="12979" marT="12975" marB="0" anchor="ctr"/>
                </a:tc>
                <a:tc>
                  <a:txBody>
                    <a:bodyPr/>
                    <a:lstStyle/>
                    <a:p>
                      <a:pPr algn="l" fontAlgn="ctr"/>
                      <a:r>
                        <a:rPr lang="zh-CN" altLang="en-US" sz="1200" u="none" strike="noStrike" dirty="0">
                          <a:effectLst/>
                          <a:latin typeface="+mn-ea"/>
                          <a:ea typeface="+mn-ea"/>
                        </a:rPr>
                        <a:t>无限制</a:t>
                      </a:r>
                      <a:endParaRPr lang="zh-CN" altLang="en-US" sz="1200" b="0" i="0" u="none" strike="noStrike" dirty="0">
                        <a:solidFill>
                          <a:srgbClr val="000000"/>
                        </a:solidFill>
                        <a:effectLst/>
                        <a:latin typeface="+mn-ea"/>
                        <a:ea typeface="+mn-ea"/>
                      </a:endParaRPr>
                    </a:p>
                  </a:txBody>
                  <a:tcPr marL="12979" marR="12979" marT="12975" marB="0" anchor="ctr"/>
                </a:tc>
              </a:tr>
              <a:tr h="346075">
                <a:tc>
                  <a:txBody>
                    <a:bodyPr/>
                    <a:lstStyle/>
                    <a:p>
                      <a:pPr algn="l" fontAlgn="ctr"/>
                      <a:r>
                        <a:rPr lang="zh-CN" altLang="en-US" sz="1200" u="none" strike="noStrike">
                          <a:effectLst/>
                          <a:latin typeface="+mn-ea"/>
                          <a:ea typeface="+mn-ea"/>
                        </a:rPr>
                        <a:t>驱动类型</a:t>
                      </a:r>
                      <a:endParaRPr lang="zh-CN" altLang="en-US" sz="1200" b="0" i="0" u="none" strike="noStrike">
                        <a:solidFill>
                          <a:srgbClr val="000000"/>
                        </a:solidFill>
                        <a:effectLst/>
                        <a:latin typeface="+mn-ea"/>
                        <a:ea typeface="+mn-ea"/>
                      </a:endParaRPr>
                    </a:p>
                  </a:txBody>
                  <a:tcPr marL="12979" marR="12979" marT="12975" marB="0" anchor="ctr"/>
                </a:tc>
                <a:tc>
                  <a:txBody>
                    <a:bodyPr/>
                    <a:lstStyle/>
                    <a:p>
                      <a:pPr algn="l" fontAlgn="ctr"/>
                      <a:r>
                        <a:rPr lang="en-US" altLang="zh-CN" sz="1200">
                          <a:solidFill>
                            <a:srgbClr val="000000"/>
                          </a:solidFill>
                          <a:effectLst/>
                          <a:latin typeface="+mn-ea"/>
                          <a:sym typeface="+mn-ea"/>
                        </a:rPr>
                        <a:t>QB1808</a:t>
                      </a:r>
                      <a:r>
                        <a:rPr lang="zh-CN" altLang="en-US" sz="1200">
                          <a:solidFill>
                            <a:srgbClr val="000000"/>
                          </a:solidFill>
                          <a:effectLst/>
                          <a:latin typeface="+mn-ea"/>
                          <a:sym typeface="+mn-ea"/>
                        </a:rPr>
                        <a:t>系列驱动器</a:t>
                      </a:r>
                      <a:endParaRPr lang="zh-CN" altLang="en-US" sz="1200" b="0" i="0" u="none" strike="noStrike" dirty="0">
                        <a:solidFill>
                          <a:srgbClr val="000000"/>
                        </a:solidFill>
                        <a:effectLst/>
                        <a:latin typeface="+mn-ea"/>
                        <a:ea typeface="+mn-ea"/>
                      </a:endParaRPr>
                    </a:p>
                  </a:txBody>
                  <a:tcPr marL="12979" marR="12979" marT="12975" marB="0" anchor="ctr"/>
                </a:tc>
              </a:tr>
              <a:tr h="346075">
                <a:tc>
                  <a:txBody>
                    <a:bodyPr/>
                    <a:lstStyle/>
                    <a:p>
                      <a:pPr algn="l" fontAlgn="ctr"/>
                      <a:r>
                        <a:rPr lang="zh-CN" altLang="en-US" sz="1200" u="none" strike="noStrike">
                          <a:effectLst/>
                          <a:latin typeface="+mn-ea"/>
                          <a:ea typeface="+mn-ea"/>
                        </a:rPr>
                        <a:t>使用电机和舵机总数</a:t>
                      </a:r>
                      <a:endParaRPr lang="zh-CN" altLang="en-US" sz="1200" b="0" i="0" u="none" strike="noStrike">
                        <a:solidFill>
                          <a:srgbClr val="000000"/>
                        </a:solidFill>
                        <a:effectLst/>
                        <a:latin typeface="+mn-ea"/>
                        <a:ea typeface="+mn-ea"/>
                      </a:endParaRPr>
                    </a:p>
                  </a:txBody>
                  <a:tcPr marL="12979" marR="12979" marT="12975" marB="0" anchor="ctr"/>
                </a:tc>
                <a:tc>
                  <a:txBody>
                    <a:bodyPr/>
                    <a:lstStyle/>
                    <a:p>
                      <a:pPr algn="l" fontAlgn="ctr"/>
                      <a:r>
                        <a:rPr lang="zh-CN" altLang="en-US" sz="1200" b="0" i="0" u="none" strike="noStrike" dirty="0">
                          <a:solidFill>
                            <a:srgbClr val="000000"/>
                          </a:solidFill>
                          <a:effectLst/>
                          <a:latin typeface="+mn-ea"/>
                          <a:ea typeface="+mn-ea"/>
                        </a:rPr>
                        <a:t>无限制</a:t>
                      </a:r>
                      <a:endParaRPr lang="zh-CN" altLang="en-US" sz="1200" b="0" i="0" u="none" strike="noStrike" dirty="0">
                        <a:solidFill>
                          <a:srgbClr val="000000"/>
                        </a:solidFill>
                        <a:effectLst/>
                        <a:latin typeface="+mn-ea"/>
                        <a:ea typeface="+mn-ea"/>
                      </a:endParaRPr>
                    </a:p>
                  </a:txBody>
                  <a:tcPr marL="12979" marR="12979" marT="12975" marB="0" anchor="ctr"/>
                </a:tc>
              </a:tr>
            </a:tbl>
          </a:graphicData>
        </a:graphic>
      </p:graphicFrame>
      <p:sp>
        <p:nvSpPr>
          <p:cNvPr id="7203" name="矩形 7"/>
          <p:cNvSpPr>
            <a:spLocks noChangeArrowheads="1"/>
          </p:cNvSpPr>
          <p:nvPr/>
        </p:nvSpPr>
        <p:spPr bwMode="auto">
          <a:xfrm>
            <a:off x="3025775" y="4514850"/>
            <a:ext cx="6316663" cy="2399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nSpc>
                <a:spcPct val="150000"/>
              </a:lnSpc>
            </a:pPr>
            <a:r>
              <a:rPr lang="en-US" altLang="zh-CN" sz="2000">
                <a:latin typeface="微软雅黑" panose="020B0503020204020204" pitchFamily="34" charset="-122"/>
                <a:ea typeface="微软雅黑" panose="020B0503020204020204" pitchFamily="34" charset="-122"/>
              </a:rPr>
              <a:t>1. </a:t>
            </a:r>
            <a:r>
              <a:rPr lang="zh-CN" altLang="en-US" sz="2000">
                <a:latin typeface="微软雅黑" panose="020B0503020204020204" pitchFamily="34" charset="-122"/>
                <a:ea typeface="微软雅黑" panose="020B0503020204020204" pitchFamily="34" charset="-122"/>
              </a:rPr>
              <a:t>机器⼈必须使⽤传感器识别线路并由程序控制巡线完成任务。</a:t>
            </a:r>
            <a:endParaRPr lang="zh-CN" altLang="en-US" sz="2000">
              <a:latin typeface="微软雅黑" panose="020B0503020204020204" pitchFamily="34" charset="-122"/>
              <a:ea typeface="微软雅黑" panose="020B0503020204020204" pitchFamily="34" charset="-122"/>
            </a:endParaRPr>
          </a:p>
          <a:p>
            <a:pPr>
              <a:lnSpc>
                <a:spcPct val="150000"/>
              </a:lnSpc>
            </a:pPr>
            <a:r>
              <a:rPr lang="en-US" altLang="zh-CN" sz="2000">
                <a:latin typeface="微软雅黑" panose="020B0503020204020204" pitchFamily="34" charset="-122"/>
                <a:ea typeface="微软雅黑" panose="020B0503020204020204" pitchFamily="34" charset="-122"/>
              </a:rPr>
              <a:t>2. </a:t>
            </a:r>
            <a:r>
              <a:rPr lang="zh-CN" altLang="en-US" sz="2000">
                <a:latin typeface="微软雅黑" panose="020B0503020204020204" pitchFamily="34" charset="-122"/>
                <a:ea typeface="微软雅黑" panose="020B0503020204020204" pitchFamily="34" charset="-122"/>
              </a:rPr>
              <a:t>机器人任务结构不限，为了能精准完成轨迹中的任务，参赛队伍可以添加设计多个符合要求的传感器设备。</a:t>
            </a:r>
            <a:endParaRPr lang="zh-CN" altLang="en-US" sz="2000">
              <a:latin typeface="微软雅黑" panose="020B0503020204020204" pitchFamily="34" charset="-122"/>
              <a:ea typeface="微软雅黑" panose="020B0503020204020204" pitchFamily="34" charset="-122"/>
            </a:endParaRPr>
          </a:p>
          <a:p>
            <a:pPr>
              <a:lnSpc>
                <a:spcPct val="150000"/>
              </a:lnSpc>
            </a:pPr>
            <a:r>
              <a:rPr lang="en-US" altLang="zh-CN" sz="2000">
                <a:latin typeface="微软雅黑" panose="020B0503020204020204" pitchFamily="34" charset="-122"/>
                <a:ea typeface="微软雅黑" panose="020B0503020204020204" pitchFamily="34" charset="-122"/>
              </a:rPr>
              <a:t>3. </a:t>
            </a:r>
            <a:r>
              <a:rPr lang="zh-CN" altLang="en-US" sz="2000">
                <a:latin typeface="微软雅黑" panose="020B0503020204020204" pitchFamily="34" charset="-122"/>
                <a:ea typeface="微软雅黑" panose="020B0503020204020204" pitchFamily="34" charset="-122"/>
              </a:rPr>
              <a:t>现场使用组委会统一提供的编程软件编写。</a:t>
            </a:r>
            <a:endParaRPr lang="zh-CN" altLang="en-US" sz="2000">
              <a:latin typeface="微软雅黑" panose="020B0503020204020204" pitchFamily="34" charset="-122"/>
              <a:ea typeface="微软雅黑" panose="020B0503020204020204" pitchFamily="34" charset="-12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矩形 1"/>
          <p:cNvSpPr>
            <a:spLocks noChangeArrowheads="1"/>
          </p:cNvSpPr>
          <p:nvPr/>
        </p:nvSpPr>
        <p:spPr bwMode="auto">
          <a:xfrm>
            <a:off x="527050" y="406400"/>
            <a:ext cx="10796270" cy="1450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nSpc>
                <a:spcPct val="150000"/>
              </a:lnSpc>
            </a:pPr>
            <a:r>
              <a:rPr lang="zh-CN" altLang="en-US" b="1">
                <a:latin typeface="微软雅黑" panose="020B0503020204020204" pitchFamily="34" charset="-122"/>
                <a:ea typeface="微软雅黑" panose="020B0503020204020204" pitchFamily="34" charset="-122"/>
              </a:rPr>
              <a:t>现场任务：</a:t>
            </a:r>
            <a:endParaRPr lang="zh-CN" altLang="en-US" b="1">
              <a:latin typeface="微软雅黑" panose="020B0503020204020204" pitchFamily="34" charset="-122"/>
              <a:ea typeface="微软雅黑" panose="020B0503020204020204" pitchFamily="34" charset="-122"/>
            </a:endParaRPr>
          </a:p>
          <a:p>
            <a:pPr algn="l">
              <a:lnSpc>
                <a:spcPct val="150000"/>
              </a:lnSpc>
            </a:pPr>
            <a:r>
              <a:rPr lang="zh-CN" altLang="en-US" sz="1600">
                <a:latin typeface="微软雅黑" panose="020B0503020204020204" pitchFamily="34" charset="-122"/>
                <a:ea typeface="微软雅黑" panose="020B0503020204020204" pitchFamily="34" charset="-122"/>
              </a:rPr>
              <a:t>场地：</a:t>
            </a:r>
            <a:r>
              <a:rPr sz="1600">
                <a:latin typeface="微软雅黑" panose="020B0503020204020204" pitchFamily="34" charset="-122"/>
                <a:ea typeface="微软雅黑" panose="020B0503020204020204" pitchFamily="34" charset="-122"/>
              </a:rPr>
              <a:t>比赛场地采用彩色喷绘布，尺寸 220cm*270cm。从场地上的起点区域出发，有一条 20mm 至 25mm 宽的轨迹线一直延伸到终点区域。此条轨迹线由起止线、直线、折线、圆弧等组成，</a:t>
            </a:r>
            <a:r>
              <a:rPr lang="zh-CN" sz="1600">
                <a:latin typeface="微软雅黑" panose="020B0503020204020204" pitchFamily="34" charset="-122"/>
                <a:ea typeface="微软雅黑" panose="020B0503020204020204" pitchFamily="34" charset="-122"/>
              </a:rPr>
              <a:t>比赛地图如下：</a:t>
            </a:r>
            <a:endParaRPr sz="1600">
              <a:latin typeface="微软雅黑" panose="020B0503020204020204" pitchFamily="34" charset="-122"/>
              <a:ea typeface="微软雅黑" panose="020B0503020204020204" pitchFamily="34" charset="-122"/>
            </a:endParaRPr>
          </a:p>
        </p:txBody>
      </p:sp>
      <p:pic>
        <p:nvPicPr>
          <p:cNvPr id="3" name="图片 3" descr="0842c37fc9aa629d8195552a2e5e567"/>
          <p:cNvPicPr>
            <a:picLocks noChangeAspect="1"/>
          </p:cNvPicPr>
          <p:nvPr>
            <p:custDataLst>
              <p:tags r:id="rId1"/>
            </p:custDataLst>
          </p:nvPr>
        </p:nvPicPr>
        <p:blipFill>
          <a:blip r:embed="rId2"/>
          <a:srcRect l="-145" t="9282" r="-253" b="8703"/>
          <a:stretch>
            <a:fillRect/>
          </a:stretch>
        </p:blipFill>
        <p:spPr>
          <a:xfrm>
            <a:off x="2463800" y="1856740"/>
            <a:ext cx="7759065" cy="487870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矩形 1"/>
          <p:cNvSpPr>
            <a:spLocks noChangeArrowheads="1"/>
          </p:cNvSpPr>
          <p:nvPr/>
        </p:nvSpPr>
        <p:spPr bwMode="auto">
          <a:xfrm>
            <a:off x="509905" y="232410"/>
            <a:ext cx="11087735" cy="12547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o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nSpc>
                <a:spcPct val="150000"/>
              </a:lnSpc>
            </a:pPr>
            <a:r>
              <a:rPr lang="zh-CN" b="1">
                <a:latin typeface="微软雅黑" panose="020B0503020204020204" pitchFamily="34" charset="-122"/>
                <a:ea typeface="微软雅黑" panose="020B0503020204020204" pitchFamily="34" charset="-122"/>
              </a:rPr>
              <a:t>任务道具：</a:t>
            </a:r>
            <a:r>
              <a:rPr lang="zh-CN">
                <a:latin typeface="微软雅黑" panose="020B0503020204020204" pitchFamily="34" charset="-122"/>
                <a:ea typeface="微软雅黑" panose="020B0503020204020204" pitchFamily="34" charset="-122"/>
                <a:sym typeface="+mn-ea"/>
              </a:rPr>
              <a:t>由红色、蓝色、绿色、橙色四种颜色小方块组成，其中以红色代表有害垃圾、蓝色代表可回收垃圾、绿色代表厨余垃圾、橙色代表其它垃圾。</a:t>
            </a:r>
            <a:endParaRPr lang="zh-CN" altLang="en-US" b="1">
              <a:latin typeface="微软雅黑" panose="020B0503020204020204" pitchFamily="34" charset="-122"/>
              <a:ea typeface="微软雅黑" panose="020B0503020204020204" pitchFamily="34" charset="-122"/>
            </a:endParaRPr>
          </a:p>
        </p:txBody>
      </p:sp>
      <p:pic>
        <p:nvPicPr>
          <p:cNvPr id="3" name="图片 2"/>
          <p:cNvPicPr>
            <a:picLocks noChangeAspect="1"/>
          </p:cNvPicPr>
          <p:nvPr>
            <p:custDataLst>
              <p:tags r:id="rId1"/>
            </p:custDataLst>
          </p:nvPr>
        </p:nvPicPr>
        <p:blipFill>
          <a:blip r:embed="rId2"/>
          <a:stretch>
            <a:fillRect/>
          </a:stretch>
        </p:blipFill>
        <p:spPr>
          <a:xfrm>
            <a:off x="3763010" y="1864360"/>
            <a:ext cx="3667125" cy="341757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矩形 1"/>
          <p:cNvSpPr>
            <a:spLocks noChangeArrowheads="1"/>
          </p:cNvSpPr>
          <p:nvPr/>
        </p:nvSpPr>
        <p:spPr bwMode="auto">
          <a:xfrm>
            <a:off x="300355" y="249555"/>
            <a:ext cx="10516870" cy="16173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o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nSpc>
                <a:spcPct val="150000"/>
              </a:lnSpc>
            </a:pPr>
            <a:r>
              <a:rPr lang="zh-CN" b="1">
                <a:latin typeface="微软雅黑" panose="020B0503020204020204" pitchFamily="34" charset="-122"/>
                <a:ea typeface="微软雅黑" panose="020B0503020204020204" pitchFamily="34" charset="-122"/>
              </a:rPr>
              <a:t>道具摆放</a:t>
            </a:r>
            <a:r>
              <a:rPr lang="en-US" altLang="zh-CN" b="1">
                <a:latin typeface="微软雅黑" panose="020B0503020204020204" pitchFamily="34" charset="-122"/>
                <a:ea typeface="微软雅黑" panose="020B0503020204020204" pitchFamily="34" charset="-122"/>
              </a:rPr>
              <a:t>:</a:t>
            </a:r>
            <a:r>
              <a:rPr lang="zh-CN" altLang="en-US">
                <a:latin typeface="微软雅黑" panose="020B0503020204020204" pitchFamily="34" charset="-122"/>
                <a:ea typeface="微软雅黑" panose="020B0503020204020204" pitchFamily="34" charset="-122"/>
              </a:rPr>
              <a:t>比赛会从四个小方块中随机抽取不同颜色的任务道具摆放在对应的任务位置。例如：抽到红色方块就摆放在有害垃圾位置上。</a:t>
            </a:r>
            <a:endParaRPr>
              <a:latin typeface="微软雅黑" panose="020B0503020204020204" pitchFamily="34" charset="-122"/>
              <a:ea typeface="微软雅黑" panose="020B0503020204020204" pitchFamily="34" charset="-122"/>
            </a:endParaRPr>
          </a:p>
          <a:p>
            <a:pPr algn="l">
              <a:lnSpc>
                <a:spcPct val="150000"/>
              </a:lnSpc>
              <a:buClrTx/>
              <a:buSzTx/>
              <a:buNone/>
            </a:pPr>
            <a:endParaRPr lang="zh-CN" altLang="en-US">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a:stretch>
            <a:fillRect/>
          </a:stretch>
        </p:blipFill>
        <p:spPr>
          <a:xfrm rot="16200000">
            <a:off x="3505200" y="1695450"/>
            <a:ext cx="3781425" cy="376682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矩形 1"/>
          <p:cNvSpPr>
            <a:spLocks noChangeArrowheads="1"/>
          </p:cNvSpPr>
          <p:nvPr/>
        </p:nvSpPr>
        <p:spPr bwMode="auto">
          <a:xfrm>
            <a:off x="300355" y="249555"/>
            <a:ext cx="11336020" cy="16173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o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nSpc>
                <a:spcPct val="150000"/>
              </a:lnSpc>
            </a:pPr>
            <a:r>
              <a:rPr lang="zh-CN" b="1">
                <a:latin typeface="微软雅黑" panose="020B0503020204020204" pitchFamily="34" charset="-122"/>
                <a:ea typeface="微软雅黑" panose="020B0503020204020204" pitchFamily="34" charset="-122"/>
              </a:rPr>
              <a:t>比赛任务</a:t>
            </a:r>
            <a:r>
              <a:rPr lang="en-US" altLang="zh-CN" b="1">
                <a:latin typeface="微软雅黑" panose="020B0503020204020204" pitchFamily="34" charset="-122"/>
                <a:ea typeface="微软雅黑" panose="020B0503020204020204" pitchFamily="34" charset="-122"/>
              </a:rPr>
              <a:t>1“</a:t>
            </a:r>
            <a:r>
              <a:rPr lang="zh-CN" altLang="en-US" b="1">
                <a:latin typeface="微软雅黑" panose="020B0503020204020204" pitchFamily="34" charset="-122"/>
                <a:ea typeface="微软雅黑" panose="020B0503020204020204" pitchFamily="34" charset="-122"/>
                <a:sym typeface="+mn-ea"/>
              </a:rPr>
              <a:t>出发</a:t>
            </a:r>
            <a:r>
              <a:rPr lang="en-US" altLang="zh-CN" b="1">
                <a:latin typeface="微软雅黑" panose="020B0503020204020204" pitchFamily="34" charset="-122"/>
                <a:ea typeface="微软雅黑" panose="020B0503020204020204" pitchFamily="34" charset="-122"/>
              </a:rPr>
              <a:t>”:</a:t>
            </a:r>
            <a:r>
              <a:rPr lang="zh-CN" altLang="en-US">
                <a:latin typeface="微软雅黑" panose="020B0503020204020204" pitchFamily="34" charset="-122"/>
                <a:ea typeface="微软雅黑" panose="020B0503020204020204" pitchFamily="34" charset="-122"/>
              </a:rPr>
              <a:t>机器人需要同时从起点出发</a:t>
            </a:r>
            <a:r>
              <a:rPr lang="zh-CN" altLang="en-US" sz="1800">
                <a:latin typeface="微软雅黑" panose="020B0503020204020204" pitchFamily="34" charset="-122"/>
                <a:ea typeface="微软雅黑" panose="020B0503020204020204" pitchFamily="34" charset="-122"/>
              </a:rPr>
              <a:t>，机器人完全离开起始区(坚直投影)后，完成任务。得</a:t>
            </a:r>
            <a:r>
              <a:rPr lang="en-US" altLang="zh-CN" sz="1800">
                <a:latin typeface="微软雅黑" panose="020B0503020204020204" pitchFamily="34" charset="-122"/>
                <a:ea typeface="微软雅黑" panose="020B0503020204020204" pitchFamily="34" charset="-122"/>
              </a:rPr>
              <a:t>20</a:t>
            </a:r>
            <a:r>
              <a:rPr lang="zh-CN" altLang="en-US" sz="1800">
                <a:latin typeface="微软雅黑" panose="020B0503020204020204" pitchFamily="34" charset="-122"/>
                <a:ea typeface="微软雅黑" panose="020B0503020204020204" pitchFamily="34" charset="-122"/>
              </a:rPr>
              <a:t>分</a:t>
            </a:r>
            <a:r>
              <a:rPr lang="en-US" altLang="zh-CN" sz="1800">
                <a:latin typeface="微软雅黑" panose="020B0503020204020204" pitchFamily="34" charset="-122"/>
                <a:ea typeface="微软雅黑" panose="020B0503020204020204" pitchFamily="34" charset="-122"/>
              </a:rPr>
              <a:t>/</a:t>
            </a:r>
            <a:r>
              <a:rPr lang="zh-CN" altLang="en-US" sz="1800">
                <a:latin typeface="微软雅黑" panose="020B0503020204020204" pitchFamily="34" charset="-122"/>
                <a:ea typeface="微软雅黑" panose="020B0503020204020204" pitchFamily="34" charset="-122"/>
              </a:rPr>
              <a:t>台</a:t>
            </a:r>
            <a:endParaRPr lang="zh-CN" altLang="en-US" sz="1800">
              <a:latin typeface="微软雅黑" panose="020B0503020204020204" pitchFamily="34" charset="-122"/>
              <a:ea typeface="微软雅黑" panose="020B0503020204020204" pitchFamily="34" charset="-122"/>
            </a:endParaRPr>
          </a:p>
          <a:p>
            <a:pPr algn="l">
              <a:lnSpc>
                <a:spcPct val="150000"/>
              </a:lnSpc>
              <a:buClrTx/>
              <a:buSzTx/>
              <a:buNone/>
            </a:pPr>
            <a:endParaRPr lang="zh-CN" altLang="en-US">
              <a:latin typeface="微软雅黑" panose="020B0503020204020204" pitchFamily="34" charset="-122"/>
              <a:ea typeface="微软雅黑" panose="020B0503020204020204" pitchFamily="34" charset="-122"/>
            </a:endParaRPr>
          </a:p>
        </p:txBody>
      </p:sp>
      <p:pic>
        <p:nvPicPr>
          <p:cNvPr id="3" name="图片 2"/>
          <p:cNvPicPr>
            <a:picLocks noChangeAspect="1"/>
          </p:cNvPicPr>
          <p:nvPr>
            <p:custDataLst>
              <p:tags r:id="rId1"/>
            </p:custDataLst>
          </p:nvPr>
        </p:nvPicPr>
        <p:blipFill>
          <a:blip r:embed="rId2"/>
          <a:stretch>
            <a:fillRect/>
          </a:stretch>
        </p:blipFill>
        <p:spPr>
          <a:xfrm>
            <a:off x="2023745" y="2423795"/>
            <a:ext cx="4314825" cy="1114425"/>
          </a:xfrm>
          <a:prstGeom prst="rect">
            <a:avLst/>
          </a:prstGeom>
        </p:spPr>
      </p:pic>
      <p:pic>
        <p:nvPicPr>
          <p:cNvPr id="4" name="图片 3" descr="汽车"/>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279775" y="2628265"/>
            <a:ext cx="704850" cy="704850"/>
          </a:xfrm>
          <a:prstGeom prst="rect">
            <a:avLst/>
          </a:prstGeom>
        </p:spPr>
      </p:pic>
      <p:pic>
        <p:nvPicPr>
          <p:cNvPr id="6" name="图片 5" descr="汽车"/>
          <p:cNvPicPr>
            <a:picLocks noChangeAspect="1"/>
          </p:cNvPicPr>
          <p:nvPr>
            <p:custDataLst>
              <p:tags r:id="rId5"/>
            </p:custDataLst>
          </p:nvPr>
        </p:nvPicPr>
        <p:blipFill>
          <a:blip r:embed="rId3">
            <a:extLst>
              <a:ext uri="{96DAC541-7B7A-43D3-8B79-37D633B846F1}">
                <asvg:svgBlip xmlns:asvg="http://schemas.microsoft.com/office/drawing/2016/SVG/main" r:embed="rId4"/>
              </a:ext>
            </a:extLst>
          </a:blip>
          <a:stretch>
            <a:fillRect/>
          </a:stretch>
        </p:blipFill>
        <p:spPr>
          <a:xfrm>
            <a:off x="4340225" y="2628265"/>
            <a:ext cx="704850" cy="704850"/>
          </a:xfrm>
          <a:prstGeom prst="rect">
            <a:avLst/>
          </a:prstGeom>
        </p:spPr>
      </p:pic>
      <p:pic>
        <p:nvPicPr>
          <p:cNvPr id="7" name="图片 6"/>
          <p:cNvPicPr>
            <a:picLocks noChangeAspect="1"/>
          </p:cNvPicPr>
          <p:nvPr>
            <p:custDataLst>
              <p:tags r:id="rId6"/>
            </p:custDataLst>
          </p:nvPr>
        </p:nvPicPr>
        <p:blipFill>
          <a:blip r:embed="rId2"/>
          <a:stretch>
            <a:fillRect/>
          </a:stretch>
        </p:blipFill>
        <p:spPr>
          <a:xfrm>
            <a:off x="2023745" y="4246245"/>
            <a:ext cx="4314825" cy="1114425"/>
          </a:xfrm>
          <a:prstGeom prst="rect">
            <a:avLst/>
          </a:prstGeom>
        </p:spPr>
      </p:pic>
      <p:pic>
        <p:nvPicPr>
          <p:cNvPr id="8" name="图片 7" descr="汽车"/>
          <p:cNvPicPr>
            <a:picLocks noChangeAspect="1"/>
          </p:cNvPicPr>
          <p:nvPr>
            <p:custDataLst>
              <p:tags r:id="rId7"/>
            </p:custDataLst>
          </p:nvPr>
        </p:nvPicPr>
        <p:blipFill>
          <a:blip r:embed="rId3">
            <a:extLst>
              <a:ext uri="{96DAC541-7B7A-43D3-8B79-37D633B846F1}">
                <asvg:svgBlip xmlns:asvg="http://schemas.microsoft.com/office/drawing/2016/SVG/main" r:embed="rId4"/>
              </a:ext>
            </a:extLst>
          </a:blip>
          <a:stretch>
            <a:fillRect/>
          </a:stretch>
        </p:blipFill>
        <p:spPr>
          <a:xfrm>
            <a:off x="2355850" y="4450715"/>
            <a:ext cx="704850" cy="704850"/>
          </a:xfrm>
          <a:prstGeom prst="rect">
            <a:avLst/>
          </a:prstGeom>
        </p:spPr>
      </p:pic>
      <p:pic>
        <p:nvPicPr>
          <p:cNvPr id="9" name="图片 8" descr="汽车"/>
          <p:cNvPicPr>
            <a:picLocks noChangeAspect="1"/>
          </p:cNvPicPr>
          <p:nvPr>
            <p:custDataLst>
              <p:tags r:id="rId8"/>
            </p:custDataLst>
          </p:nvPr>
        </p:nvPicPr>
        <p:blipFill>
          <a:blip r:embed="rId3">
            <a:extLst>
              <a:ext uri="{96DAC541-7B7A-43D3-8B79-37D633B846F1}">
                <asvg:svgBlip xmlns:asvg="http://schemas.microsoft.com/office/drawing/2016/SVG/main" r:embed="rId4"/>
              </a:ext>
            </a:extLst>
          </a:blip>
          <a:stretch>
            <a:fillRect/>
          </a:stretch>
        </p:blipFill>
        <p:spPr>
          <a:xfrm>
            <a:off x="5292725" y="4450715"/>
            <a:ext cx="704850" cy="704850"/>
          </a:xfrm>
          <a:prstGeom prst="rect">
            <a:avLst/>
          </a:prstGeom>
        </p:spPr>
      </p:pic>
      <p:sp>
        <p:nvSpPr>
          <p:cNvPr id="11" name="文本框 10"/>
          <p:cNvSpPr txBox="1"/>
          <p:nvPr/>
        </p:nvSpPr>
        <p:spPr>
          <a:xfrm>
            <a:off x="6477000" y="2797175"/>
            <a:ext cx="4064000" cy="368300"/>
          </a:xfrm>
          <a:prstGeom prst="rect">
            <a:avLst/>
          </a:prstGeom>
          <a:noFill/>
        </p:spPr>
        <p:txBody>
          <a:bodyPr wrap="square" rtlCol="0">
            <a:spAutoFit/>
          </a:bodyPr>
          <a:p>
            <a:r>
              <a:rPr lang="zh-CN" altLang="en-US" b="1"/>
              <a:t>开始状态</a:t>
            </a:r>
            <a:endParaRPr lang="zh-CN" altLang="en-US" b="1"/>
          </a:p>
        </p:txBody>
      </p:sp>
      <p:sp>
        <p:nvSpPr>
          <p:cNvPr id="12" name="文本框 11"/>
          <p:cNvSpPr txBox="1"/>
          <p:nvPr>
            <p:custDataLst>
              <p:tags r:id="rId9"/>
            </p:custDataLst>
          </p:nvPr>
        </p:nvSpPr>
        <p:spPr>
          <a:xfrm>
            <a:off x="6477000" y="4619625"/>
            <a:ext cx="4064000" cy="645160"/>
          </a:xfrm>
          <a:prstGeom prst="rect">
            <a:avLst/>
          </a:prstGeom>
          <a:noFill/>
        </p:spPr>
        <p:txBody>
          <a:bodyPr wrap="square" rtlCol="0">
            <a:spAutoFit/>
          </a:bodyPr>
          <a:p>
            <a:r>
              <a:rPr lang="zh-CN" altLang="en-US" b="1"/>
              <a:t>完成任务状态，</a:t>
            </a:r>
            <a:r>
              <a:rPr lang="zh-CN" altLang="en-US">
                <a:latin typeface="微软雅黑" panose="020B0503020204020204" pitchFamily="34" charset="-122"/>
                <a:ea typeface="微软雅黑" panose="020B0503020204020204" pitchFamily="34" charset="-122"/>
                <a:sym typeface="+mn-ea"/>
              </a:rPr>
              <a:t>完全离开起始区(坚直投影)。</a:t>
            </a:r>
            <a:endParaRPr lang="zh-CN" altLang="en-US" b="1"/>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矩形 1"/>
          <p:cNvSpPr>
            <a:spLocks noChangeArrowheads="1"/>
          </p:cNvSpPr>
          <p:nvPr/>
        </p:nvSpPr>
        <p:spPr bwMode="auto">
          <a:xfrm>
            <a:off x="300355" y="249555"/>
            <a:ext cx="11336020" cy="16173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o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nSpc>
                <a:spcPct val="150000"/>
              </a:lnSpc>
            </a:pPr>
            <a:r>
              <a:rPr lang="zh-CN" b="1">
                <a:latin typeface="微软雅黑" panose="020B0503020204020204" pitchFamily="34" charset="-122"/>
                <a:ea typeface="微软雅黑" panose="020B0503020204020204" pitchFamily="34" charset="-122"/>
              </a:rPr>
              <a:t>比赛任务</a:t>
            </a:r>
            <a:r>
              <a:rPr lang="en-US" altLang="zh-CN" b="1">
                <a:latin typeface="微软雅黑" panose="020B0503020204020204" pitchFamily="34" charset="-122"/>
                <a:ea typeface="微软雅黑" panose="020B0503020204020204" pitchFamily="34" charset="-122"/>
              </a:rPr>
              <a:t>2“</a:t>
            </a:r>
            <a:r>
              <a:rPr lang="zh-CN" altLang="en-US" b="1">
                <a:latin typeface="微软雅黑" panose="020B0503020204020204" pitchFamily="34" charset="-122"/>
                <a:ea typeface="微软雅黑" panose="020B0503020204020204" pitchFamily="34" charset="-122"/>
                <a:sym typeface="+mn-ea"/>
              </a:rPr>
              <a:t>收集搬运</a:t>
            </a:r>
            <a:r>
              <a:rPr lang="en-US" altLang="zh-CN" b="1">
                <a:latin typeface="微软雅黑" panose="020B0503020204020204" pitchFamily="34" charset="-122"/>
                <a:ea typeface="微软雅黑" panose="020B0503020204020204" pitchFamily="34" charset="-122"/>
              </a:rPr>
              <a:t>”:</a:t>
            </a:r>
            <a:r>
              <a:rPr lang="zh-CN">
                <a:latin typeface="微软雅黑" panose="020B0503020204020204" pitchFamily="34" charset="-122"/>
                <a:ea typeface="微软雅黑" panose="020B0503020204020204" pitchFamily="34" charset="-122"/>
              </a:rPr>
              <a:t>垃圾</a:t>
            </a:r>
            <a:r>
              <a:rPr>
                <a:latin typeface="微软雅黑" panose="020B0503020204020204" pitchFamily="34" charset="-122"/>
                <a:ea typeface="微软雅黑" panose="020B0503020204020204" pitchFamily="34" charset="-122"/>
              </a:rPr>
              <a:t>道具被</a:t>
            </a:r>
            <a:r>
              <a:rPr lang="zh-CN">
                <a:latin typeface="微软雅黑" panose="020B0503020204020204" pitchFamily="34" charset="-122"/>
                <a:ea typeface="微软雅黑" panose="020B0503020204020204" pitchFamily="34" charset="-122"/>
              </a:rPr>
              <a:t>机器人收集</a:t>
            </a:r>
            <a:r>
              <a:rPr>
                <a:latin typeface="微软雅黑" panose="020B0503020204020204" pitchFamily="34" charset="-122"/>
                <a:ea typeface="微软雅黑" panose="020B0503020204020204" pitchFamily="34" charset="-122"/>
              </a:rPr>
              <a:t>完全移出垃圾堆的区域</a:t>
            </a:r>
            <a:r>
              <a:rPr lang="zh-CN">
                <a:latin typeface="微软雅黑" panose="020B0503020204020204" pitchFamily="34" charset="-122"/>
                <a:ea typeface="微软雅黑" panose="020B0503020204020204" pitchFamily="34" charset="-122"/>
              </a:rPr>
              <a:t>。得</a:t>
            </a:r>
            <a:r>
              <a:rPr lang="en-US" altLang="zh-CN">
                <a:latin typeface="微软雅黑" panose="020B0503020204020204" pitchFamily="34" charset="-122"/>
                <a:ea typeface="微软雅黑" panose="020B0503020204020204" pitchFamily="34" charset="-122"/>
              </a:rPr>
              <a:t>20</a:t>
            </a:r>
            <a:r>
              <a:rPr lang="zh-CN" altLang="en-US">
                <a:latin typeface="微软雅黑" panose="020B0503020204020204" pitchFamily="34" charset="-122"/>
                <a:ea typeface="微软雅黑" panose="020B0503020204020204" pitchFamily="34" charset="-122"/>
              </a:rPr>
              <a:t>分</a:t>
            </a:r>
            <a:r>
              <a:rPr lang="en-US" altLang="zh-CN">
                <a:latin typeface="微软雅黑" panose="020B0503020204020204" pitchFamily="34" charset="-122"/>
                <a:ea typeface="微软雅黑" panose="020B0503020204020204" pitchFamily="34" charset="-122"/>
              </a:rPr>
              <a:t>/</a:t>
            </a:r>
            <a:r>
              <a:rPr lang="zh-CN" altLang="en-US">
                <a:latin typeface="微软雅黑" panose="020B0503020204020204" pitchFamily="34" charset="-122"/>
                <a:ea typeface="微软雅黑" panose="020B0503020204020204" pitchFamily="34" charset="-122"/>
              </a:rPr>
              <a:t>个</a:t>
            </a:r>
            <a:endParaRPr>
              <a:latin typeface="微软雅黑" panose="020B0503020204020204" pitchFamily="34" charset="-122"/>
              <a:ea typeface="微软雅黑" panose="020B0503020204020204" pitchFamily="34" charset="-122"/>
            </a:endParaRPr>
          </a:p>
          <a:p>
            <a:pPr algn="l">
              <a:lnSpc>
                <a:spcPct val="150000"/>
              </a:lnSpc>
              <a:buClrTx/>
              <a:buSzTx/>
              <a:buNone/>
            </a:pPr>
            <a:endParaRPr lang="zh-CN" altLang="en-US">
              <a:latin typeface="微软雅黑" panose="020B0503020204020204" pitchFamily="34" charset="-122"/>
              <a:ea typeface="微软雅黑" panose="020B0503020204020204" pitchFamily="34" charset="-122"/>
            </a:endParaRPr>
          </a:p>
        </p:txBody>
      </p:sp>
      <p:pic>
        <p:nvPicPr>
          <p:cNvPr id="9" name="图片 8" descr="汽车"/>
          <p:cNvPicPr>
            <a:picLocks noChangeAspect="1"/>
          </p:cNvPicPr>
          <p:nvPr>
            <p:custDataLst>
              <p:tags r:id="rId1"/>
            </p:custDataLst>
          </p:nvPr>
        </p:nvPicPr>
        <p:blipFill>
          <a:blip r:embed="rId2">
            <a:extLst>
              <a:ext uri="{96DAC541-7B7A-43D3-8B79-37D633B846F1}">
                <asvg:svgBlip xmlns:asvg="http://schemas.microsoft.com/office/drawing/2016/SVG/main" r:embed="rId3"/>
              </a:ext>
            </a:extLst>
          </a:blip>
          <a:stretch>
            <a:fillRect/>
          </a:stretch>
        </p:blipFill>
        <p:spPr>
          <a:xfrm rot="16200000">
            <a:off x="4267200" y="5962650"/>
            <a:ext cx="704850" cy="704850"/>
          </a:xfrm>
          <a:prstGeom prst="rect">
            <a:avLst/>
          </a:prstGeom>
        </p:spPr>
      </p:pic>
      <p:pic>
        <p:nvPicPr>
          <p:cNvPr id="2" name="图片 1"/>
          <p:cNvPicPr>
            <a:picLocks noChangeAspect="1"/>
          </p:cNvPicPr>
          <p:nvPr>
            <p:custDataLst>
              <p:tags r:id="rId4"/>
            </p:custDataLst>
          </p:nvPr>
        </p:nvPicPr>
        <p:blipFill>
          <a:blip r:embed="rId5"/>
          <a:stretch>
            <a:fillRect/>
          </a:stretch>
        </p:blipFill>
        <p:spPr>
          <a:xfrm rot="16200000">
            <a:off x="3257550" y="1241425"/>
            <a:ext cx="1905635" cy="1898015"/>
          </a:xfrm>
          <a:prstGeom prst="rect">
            <a:avLst/>
          </a:prstGeom>
        </p:spPr>
      </p:pic>
      <p:sp>
        <p:nvSpPr>
          <p:cNvPr id="10" name="立方体 9"/>
          <p:cNvSpPr/>
          <p:nvPr>
            <p:custDataLst>
              <p:tags r:id="rId6"/>
            </p:custDataLst>
          </p:nvPr>
        </p:nvSpPr>
        <p:spPr>
          <a:xfrm>
            <a:off x="4400550" y="1557655"/>
            <a:ext cx="419100" cy="447675"/>
          </a:xfrm>
          <a:prstGeom prst="cube">
            <a:avLst/>
          </a:prstGeom>
          <a:solidFill>
            <a:schemeClr val="accent1"/>
          </a:solidFill>
          <a:ln w="9525" cap="flat" cmpd="sng" algn="ctr">
            <a:solidFill>
              <a:schemeClr val="tx1"/>
            </a:solidFill>
            <a:prstDash val="solid"/>
            <a:round/>
            <a:headEnd type="none" w="med" len="med"/>
            <a:tailEnd type="none" w="med" len="med"/>
          </a:ln>
        </p:spPr>
        <p:txBody>
          <a:bodyPr vert="horz" wrap="square" lIns="91440" tIns="45720" rIns="91440" bIns="45720" numCol="1" anchor="t" anchorCtr="0" compatLnSpc="1"/>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en-US"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p:txBody>
      </p:sp>
      <p:pic>
        <p:nvPicPr>
          <p:cNvPr id="5" name="图片 4"/>
          <p:cNvPicPr>
            <a:picLocks noChangeAspect="1"/>
          </p:cNvPicPr>
          <p:nvPr>
            <p:custDataLst>
              <p:tags r:id="rId7"/>
            </p:custDataLst>
          </p:nvPr>
        </p:nvPicPr>
        <p:blipFill>
          <a:blip r:embed="rId5"/>
          <a:stretch>
            <a:fillRect/>
          </a:stretch>
        </p:blipFill>
        <p:spPr>
          <a:xfrm rot="16200000">
            <a:off x="3257550" y="3492500"/>
            <a:ext cx="1905635" cy="1898015"/>
          </a:xfrm>
          <a:prstGeom prst="rect">
            <a:avLst/>
          </a:prstGeom>
        </p:spPr>
      </p:pic>
      <p:sp>
        <p:nvSpPr>
          <p:cNvPr id="13" name="立方体 12"/>
          <p:cNvSpPr/>
          <p:nvPr>
            <p:custDataLst>
              <p:tags r:id="rId8"/>
            </p:custDataLst>
          </p:nvPr>
        </p:nvSpPr>
        <p:spPr>
          <a:xfrm>
            <a:off x="4400550" y="5454650"/>
            <a:ext cx="419100" cy="447675"/>
          </a:xfrm>
          <a:prstGeom prst="cube">
            <a:avLst/>
          </a:prstGeom>
          <a:solidFill>
            <a:schemeClr val="accent1"/>
          </a:solidFill>
          <a:ln w="9525" cap="flat" cmpd="sng" algn="ctr">
            <a:solidFill>
              <a:schemeClr val="tx1"/>
            </a:solidFill>
            <a:prstDash val="solid"/>
            <a:round/>
            <a:headEnd type="none" w="med" len="med"/>
            <a:tailEnd type="none" w="med" len="med"/>
          </a:ln>
        </p:spPr>
        <p:txBody>
          <a:bodyPr vert="horz" wrap="square" lIns="91440" tIns="45720" rIns="91440" bIns="45720" numCol="1" anchor="t" anchorCtr="0" compatLnSpc="1"/>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en-US"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p:txBody>
      </p:sp>
      <p:sp>
        <p:nvSpPr>
          <p:cNvPr id="16" name="文本框 15"/>
          <p:cNvSpPr txBox="1"/>
          <p:nvPr>
            <p:custDataLst>
              <p:tags r:id="rId9"/>
            </p:custDataLst>
          </p:nvPr>
        </p:nvSpPr>
        <p:spPr>
          <a:xfrm>
            <a:off x="5353050" y="1930400"/>
            <a:ext cx="4064000" cy="368300"/>
          </a:xfrm>
          <a:prstGeom prst="rect">
            <a:avLst/>
          </a:prstGeom>
          <a:noFill/>
        </p:spPr>
        <p:txBody>
          <a:bodyPr wrap="square" rtlCol="0">
            <a:spAutoFit/>
          </a:bodyPr>
          <a:p>
            <a:r>
              <a:rPr lang="zh-CN" altLang="en-US" b="1"/>
              <a:t>开始状态</a:t>
            </a:r>
            <a:endParaRPr lang="zh-CN" altLang="en-US" b="1"/>
          </a:p>
        </p:txBody>
      </p:sp>
      <p:sp>
        <p:nvSpPr>
          <p:cNvPr id="17" name="文本框 16"/>
          <p:cNvSpPr txBox="1"/>
          <p:nvPr>
            <p:custDataLst>
              <p:tags r:id="rId10"/>
            </p:custDataLst>
          </p:nvPr>
        </p:nvSpPr>
        <p:spPr>
          <a:xfrm>
            <a:off x="5353050" y="4257040"/>
            <a:ext cx="4064000" cy="368300"/>
          </a:xfrm>
          <a:prstGeom prst="rect">
            <a:avLst/>
          </a:prstGeom>
          <a:noFill/>
        </p:spPr>
        <p:txBody>
          <a:bodyPr wrap="square" rtlCol="0">
            <a:spAutoFit/>
          </a:bodyPr>
          <a:p>
            <a:r>
              <a:rPr lang="zh-CN" altLang="en-US" b="1"/>
              <a:t>完成状态</a:t>
            </a:r>
            <a:endParaRPr lang="zh-CN" altLang="en-US" b="1"/>
          </a:p>
        </p:txBody>
      </p:sp>
    </p:spTree>
  </p:cSld>
  <p:clrMapOvr>
    <a:masterClrMapping/>
  </p:clrMapOvr>
</p:sld>
</file>

<file path=ppt/tags/tag1.xml><?xml version="1.0" encoding="utf-8"?>
<p:tagLst xmlns:p="http://schemas.openxmlformats.org/presentationml/2006/main">
  <p:tag name="KSO_WM_UNIT_TABLE_BEAUTIFY" val="smartTable{09335c00-98a8-4685-9615-9805d514836a}"/>
  <p:tag name="TABLE_ENDDRAG_ORIGIN_RECT" val="517*217"/>
  <p:tag name="TABLE_ENDDRAG_RECT" val="238*137*517*217"/>
</p:tagLst>
</file>

<file path=ppt/tags/tag10.xml><?xml version="1.0" encoding="utf-8"?>
<p:tagLst xmlns:p="http://schemas.openxmlformats.org/presentationml/2006/main">
  <p:tag name="KSO_WM_BEAUTIFY_FLAG" val=""/>
</p:tagLst>
</file>

<file path=ppt/tags/tag11.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
</p:tagLst>
</file>

<file path=ppt/tags/tag16.xml><?xml version="1.0" encoding="utf-8"?>
<p:tagLst xmlns:p="http://schemas.openxmlformats.org/presentationml/2006/main">
  <p:tag name="KSO_WM_BEAUTIFY_FLAG" val=""/>
</p:tagLst>
</file>

<file path=ppt/tags/tag17.xml><?xml version="1.0" encoding="utf-8"?>
<p:tagLst xmlns:p="http://schemas.openxmlformats.org/presentationml/2006/main">
  <p:tag name="KSO_WM_BEAUTIFY_FLAG" val=""/>
</p:tagLst>
</file>

<file path=ppt/tags/tag18.xml><?xml version="1.0" encoding="utf-8"?>
<p:tagLst xmlns:p="http://schemas.openxmlformats.org/presentationml/2006/main">
  <p:tag name="KSO_WM_BEAUTIFY_FLAG" val=""/>
</p:tagLst>
</file>

<file path=ppt/tags/tag19.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 name="KSO_WM_UNIT_PLACING_PICTURE_USER_VIEWPORT" val="{&quot;height&quot;:4810,&quot;width&quot;:7650}"/>
</p:tagLst>
</file>

<file path=ppt/tags/tag20.xml><?xml version="1.0" encoding="utf-8"?>
<p:tagLst xmlns:p="http://schemas.openxmlformats.org/presentationml/2006/main">
  <p:tag name="KSO_WM_BEAUTIFY_FLAG" val=""/>
</p:tagLst>
</file>

<file path=ppt/tags/tag21.xml><?xml version="1.0" encoding="utf-8"?>
<p:tagLst xmlns:p="http://schemas.openxmlformats.org/presentationml/2006/main">
  <p:tag name="KSO_WM_BEAUTIFY_FLAG" val=""/>
</p:tagLst>
</file>

<file path=ppt/tags/tag22.xml><?xml version="1.0" encoding="utf-8"?>
<p:tagLst xmlns:p="http://schemas.openxmlformats.org/presentationml/2006/main">
  <p:tag name="KSO_WM_BEAUTIFY_FLAG" val=""/>
</p:tagLst>
</file>

<file path=ppt/tags/tag23.xml><?xml version="1.0" encoding="utf-8"?>
<p:tagLst xmlns:p="http://schemas.openxmlformats.org/presentationml/2006/main">
  <p:tag name="KSO_WM_BEAUTIFY_FLAG" val=""/>
</p:tagLst>
</file>

<file path=ppt/tags/tag24.xml><?xml version="1.0" encoding="utf-8"?>
<p:tagLst xmlns:p="http://schemas.openxmlformats.org/presentationml/2006/main">
  <p:tag name="KSO_WM_BEAUTIFY_FLAG" val=""/>
</p:tagLst>
</file>

<file path=ppt/tags/tag25.xml><?xml version="1.0" encoding="utf-8"?>
<p:tagLst xmlns:p="http://schemas.openxmlformats.org/presentationml/2006/main">
  <p:tag name="KSO_WM_BEAUTIFY_FLAG" val=""/>
</p:tagLst>
</file>

<file path=ppt/tags/tag26.xml><?xml version="1.0" encoding="utf-8"?>
<p:tagLst xmlns:p="http://schemas.openxmlformats.org/presentationml/2006/main">
  <p:tag name="KSO_WM_BEAUTIFY_FLAG" val=""/>
</p:tagLst>
</file>

<file path=ppt/tags/tag27.xml><?xml version="1.0" encoding="utf-8"?>
<p:tagLst xmlns:p="http://schemas.openxmlformats.org/presentationml/2006/main">
  <p:tag name="KSO_WM_BEAUTIFY_FLAG" val=""/>
</p:tagLst>
</file>

<file path=ppt/tags/tag28.xml><?xml version="1.0" encoding="utf-8"?>
<p:tagLst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BTNRECT" val="9254*4924*690*690"/>
</p:tagLst>
</file>

<file path=ppt/tags/tag29.xml><?xml version="1.0" encoding="utf-8"?>
<p:tagLst xmlns:p="http://schemas.openxmlformats.org/presentationml/2006/main">
  <p:tag name="COMMONDATA" val="eyJoZGlkIjoiMDY2MjdlNmE3Mjk1NWYyNDI0NTYxMTNkMGE0MjNkNWUifQ=="/>
  <p:tag name="KSO_WPP_MARK_KEY" val="6172e3ef-439f-456e-9074-55f7cbaa8e48"/>
</p:tagLst>
</file>

<file path=ppt/tags/tag3.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heme/theme1.xml><?xml version="1.0" encoding="utf-8"?>
<a:theme xmlns:a="http://schemas.openxmlformats.org/drawingml/2006/main" name="Office 主题">
  <a:themeElements>
    <a:clrScheme name="">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Office 主题">
      <a:majorFont>
        <a:latin typeface="Calibri"/>
        <a:ea typeface="微软雅黑"/>
        <a:cs typeface=""/>
      </a:majorFont>
      <a:minorFont>
        <a:latin typeface="Calibri"/>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defRPr kumimoji="0" 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defRPr kumimoji="0" 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ln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1308</Words>
  <Application>WPS 演示</Application>
  <PresentationFormat>自定义</PresentationFormat>
  <Paragraphs>100</Paragraphs>
  <Slides>14</Slides>
  <Notes>0</Notes>
  <HiddenSlides>0</HiddenSlides>
  <MMClips>1</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14</vt:i4>
      </vt:variant>
    </vt:vector>
  </HeadingPairs>
  <TitlesOfParts>
    <vt:vector size="21" baseType="lpstr">
      <vt:lpstr>Arial</vt:lpstr>
      <vt:lpstr>宋体</vt:lpstr>
      <vt:lpstr>Wingdings</vt:lpstr>
      <vt:lpstr>Calibri</vt:lpstr>
      <vt:lpstr>微软雅黑</vt:lpstr>
      <vt:lpstr>Arial Unicode MS</vt:lpstr>
      <vt:lpstr>Office 主题</vt:lpstr>
      <vt:lpstr>PowerPoint 演示文稿</vt:lpstr>
      <vt:lpstr>赛制以及规则介绍</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AnnJo</dc:creator>
  <cp:lastModifiedBy>趣巴巴</cp:lastModifiedBy>
  <cp:revision>146</cp:revision>
  <dcterms:created xsi:type="dcterms:W3CDTF">2014-04-13T03:15:00Z</dcterms:created>
  <dcterms:modified xsi:type="dcterms:W3CDTF">2023-03-30T10:56:34Z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2052-11.1.0.13703</vt:lpwstr>
  </property>
  <property fmtid="{D5CDD505-2E9C-101B-9397-08002B2CF9AE}" pid="3" name="ICV">
    <vt:lpwstr>934DC91541F647B7AC5AF322E81EA4B1</vt:lpwstr>
  </property>
</Properties>
</file>

<file path=docProps/thumbnail.jpeg>
</file>